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5D5D"/>
                </a:solidFill>
                <a:latin typeface="Bahnschrift Light"/>
                <a:cs typeface="Bahnschrift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5D5D"/>
                </a:solidFill>
                <a:latin typeface="Bahnschrift Light"/>
                <a:cs typeface="Bahnschrift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5D5D"/>
                </a:solidFill>
                <a:latin typeface="Bahnschrift Light"/>
                <a:cs typeface="Bahnschrift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2140" y="377824"/>
            <a:ext cx="10849610" cy="1337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F5D5D"/>
                </a:solidFill>
                <a:latin typeface="Bahnschrift Light"/>
                <a:cs typeface="Bahnschrift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320526" y="6412309"/>
            <a:ext cx="318134" cy="254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8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9.png"/><Relationship Id="rId4" Type="http://schemas.openxmlformats.org/officeDocument/2006/relationships/image" Target="../media/image1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10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7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12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775" y="1058799"/>
            <a:ext cx="6797040" cy="11239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Organigrama</a:t>
            </a:r>
            <a:r>
              <a:rPr dirty="0" spc="-365"/>
              <a:t> </a:t>
            </a:r>
            <a:r>
              <a:rPr dirty="0" spc="-10"/>
              <a:t>mayo</a:t>
            </a:r>
            <a:r>
              <a:rPr dirty="0" spc="-330"/>
              <a:t> </a:t>
            </a:r>
            <a:r>
              <a:rPr dirty="0" spc="-20"/>
              <a:t>2022</a:t>
            </a:r>
          </a:p>
          <a:p>
            <a:pPr marL="12700">
              <a:lnSpc>
                <a:spcPct val="100000"/>
              </a:lnSpc>
            </a:pPr>
            <a:r>
              <a:rPr dirty="0" b="0">
                <a:solidFill>
                  <a:srgbClr val="000000"/>
                </a:solidFill>
                <a:latin typeface="Consolas"/>
                <a:cs typeface="Consolas"/>
              </a:rPr>
              <a:t>Organization</a:t>
            </a:r>
            <a:r>
              <a:rPr dirty="0" spc="-70" b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dirty="0" b="0">
                <a:solidFill>
                  <a:srgbClr val="000000"/>
                </a:solidFill>
                <a:latin typeface="Consolas"/>
                <a:cs typeface="Consolas"/>
              </a:rPr>
              <a:t>chart</a:t>
            </a:r>
            <a:r>
              <a:rPr dirty="0" spc="-75" b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dirty="0" b="0">
                <a:solidFill>
                  <a:srgbClr val="000000"/>
                </a:solidFill>
                <a:latin typeface="Consolas"/>
                <a:cs typeface="Consolas"/>
              </a:rPr>
              <a:t>may</a:t>
            </a:r>
            <a:r>
              <a:rPr dirty="0" spc="-75" b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dirty="0" spc="-20" b="0">
                <a:solidFill>
                  <a:srgbClr val="000000"/>
                </a:solidFill>
                <a:latin typeface="Consolas"/>
                <a:cs typeface="Consolas"/>
              </a:rPr>
              <a:t>2022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5684" y="6290841"/>
            <a:ext cx="1265369" cy="28639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14925" y="2371725"/>
            <a:ext cx="6086475" cy="4048125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775" y="1077849"/>
            <a:ext cx="4746625" cy="11239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Servicios</a:t>
            </a:r>
            <a:r>
              <a:rPr dirty="0" spc="-310"/>
              <a:t> </a:t>
            </a:r>
            <a:r>
              <a:rPr dirty="0" spc="-10"/>
              <a:t>Asistenciales</a:t>
            </a:r>
          </a:p>
          <a:p>
            <a:pPr marL="12700">
              <a:lnSpc>
                <a:spcPct val="100000"/>
              </a:lnSpc>
            </a:pPr>
            <a:r>
              <a:rPr dirty="0">
                <a:solidFill>
                  <a:srgbClr val="7E7E7E"/>
                </a:solidFill>
              </a:rPr>
              <a:t>|</a:t>
            </a:r>
            <a:r>
              <a:rPr dirty="0" spc="-355">
                <a:solidFill>
                  <a:srgbClr val="7E7E7E"/>
                </a:solidFill>
              </a:rPr>
              <a:t> </a:t>
            </a:r>
            <a:r>
              <a:rPr dirty="0">
                <a:solidFill>
                  <a:srgbClr val="7E7E7E"/>
                </a:solidFill>
              </a:rPr>
              <a:t>Assistance</a:t>
            </a:r>
            <a:r>
              <a:rPr dirty="0" spc="-465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Services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183" y="6290841"/>
            <a:ext cx="1265369" cy="28639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15000" y="1857375"/>
            <a:ext cx="5848350" cy="3895725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114425" y="2173351"/>
            <a:ext cx="8486775" cy="1898650"/>
            <a:chOff x="1114425" y="2173351"/>
            <a:chExt cx="8486775" cy="1898650"/>
          </a:xfrm>
        </p:grpSpPr>
        <p:sp>
          <p:nvSpPr>
            <p:cNvPr id="3" name="object 3" descr=""/>
            <p:cNvSpPr/>
            <p:nvPr/>
          </p:nvSpPr>
          <p:spPr>
            <a:xfrm>
              <a:off x="4910201" y="2176526"/>
              <a:ext cx="1932939" cy="1790700"/>
            </a:xfrm>
            <a:custGeom>
              <a:avLst/>
              <a:gdLst/>
              <a:ahLst/>
              <a:cxnLst/>
              <a:rect l="l" t="t" r="r" b="b"/>
              <a:pathLst>
                <a:path w="1932940" h="1790700">
                  <a:moveTo>
                    <a:pt x="0" y="352425"/>
                  </a:moveTo>
                  <a:lnTo>
                    <a:pt x="1932431" y="352425"/>
                  </a:lnTo>
                </a:path>
                <a:path w="1932940" h="1790700">
                  <a:moveTo>
                    <a:pt x="1076325" y="0"/>
                  </a:moveTo>
                  <a:lnTo>
                    <a:pt x="1076325" y="1790573"/>
                  </a:lnTo>
                </a:path>
                <a:path w="1932940" h="1790700">
                  <a:moveTo>
                    <a:pt x="0" y="1143000"/>
                  </a:moveTo>
                  <a:lnTo>
                    <a:pt x="980439" y="1143000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76925" y="2438400"/>
              <a:ext cx="209550" cy="200025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86450" y="3228975"/>
              <a:ext cx="209550" cy="20955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867400" y="3828986"/>
              <a:ext cx="252412" cy="242887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1249362" y="3954398"/>
              <a:ext cx="8221980" cy="34925"/>
            </a:xfrm>
            <a:custGeom>
              <a:avLst/>
              <a:gdLst/>
              <a:ahLst/>
              <a:cxnLst/>
              <a:rect l="l" t="t" r="r" b="b"/>
              <a:pathLst>
                <a:path w="8221980" h="34925">
                  <a:moveTo>
                    <a:pt x="8221662" y="8001"/>
                  </a:moveTo>
                  <a:lnTo>
                    <a:pt x="8217979" y="8001"/>
                  </a:lnTo>
                  <a:lnTo>
                    <a:pt x="8217979" y="381"/>
                  </a:lnTo>
                  <a:lnTo>
                    <a:pt x="8204136" y="381"/>
                  </a:lnTo>
                  <a:lnTo>
                    <a:pt x="8204136" y="11684"/>
                  </a:lnTo>
                  <a:lnTo>
                    <a:pt x="8204136" y="23368"/>
                  </a:lnTo>
                  <a:lnTo>
                    <a:pt x="17462" y="23368"/>
                  </a:lnTo>
                  <a:lnTo>
                    <a:pt x="17462" y="11684"/>
                  </a:lnTo>
                  <a:lnTo>
                    <a:pt x="8204136" y="11684"/>
                  </a:lnTo>
                  <a:lnTo>
                    <a:pt x="8204136" y="381"/>
                  </a:lnTo>
                  <a:lnTo>
                    <a:pt x="8204136" y="0"/>
                  </a:lnTo>
                  <a:lnTo>
                    <a:pt x="17462" y="0"/>
                  </a:lnTo>
                  <a:lnTo>
                    <a:pt x="17462" y="381"/>
                  </a:lnTo>
                  <a:lnTo>
                    <a:pt x="3657" y="381"/>
                  </a:lnTo>
                  <a:lnTo>
                    <a:pt x="3657" y="8001"/>
                  </a:lnTo>
                  <a:lnTo>
                    <a:pt x="0" y="8001"/>
                  </a:lnTo>
                  <a:lnTo>
                    <a:pt x="0" y="27051"/>
                  </a:lnTo>
                  <a:lnTo>
                    <a:pt x="3708" y="27051"/>
                  </a:lnTo>
                  <a:lnTo>
                    <a:pt x="3708" y="34671"/>
                  </a:lnTo>
                  <a:lnTo>
                    <a:pt x="17462" y="34671"/>
                  </a:lnTo>
                  <a:lnTo>
                    <a:pt x="17462" y="34925"/>
                  </a:lnTo>
                  <a:lnTo>
                    <a:pt x="8204136" y="34925"/>
                  </a:lnTo>
                  <a:lnTo>
                    <a:pt x="8204136" y="34671"/>
                  </a:lnTo>
                  <a:lnTo>
                    <a:pt x="8217916" y="34671"/>
                  </a:lnTo>
                  <a:lnTo>
                    <a:pt x="8217916" y="27051"/>
                  </a:lnTo>
                  <a:lnTo>
                    <a:pt x="8221662" y="27051"/>
                  </a:lnTo>
                  <a:lnTo>
                    <a:pt x="8221662" y="8001"/>
                  </a:lnTo>
                  <a:close/>
                </a:path>
              </a:pathLst>
            </a:custGeom>
            <a:solidFill>
              <a:srgbClr val="C5B8A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14425" y="3857625"/>
              <a:ext cx="209550" cy="200025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391650" y="3838575"/>
              <a:ext cx="209550" cy="200025"/>
            </a:xfrm>
            <a:prstGeom prst="rect">
              <a:avLst/>
            </a:prstGeom>
          </p:spPr>
        </p:pic>
      </p:grpSp>
      <p:sp>
        <p:nvSpPr>
          <p:cNvPr id="10" name="object 10" descr=""/>
          <p:cNvSpPr txBox="1"/>
          <p:nvPr/>
        </p:nvSpPr>
        <p:spPr>
          <a:xfrm>
            <a:off x="4727321" y="1481829"/>
            <a:ext cx="2487930" cy="656590"/>
          </a:xfrm>
          <a:prstGeom prst="rect">
            <a:avLst/>
          </a:prstGeom>
        </p:spPr>
        <p:txBody>
          <a:bodyPr wrap="square" lIns="0" tIns="66040" rIns="0" bIns="0" rtlCol="0" vert="horz">
            <a:spAutoFit/>
          </a:bodyPr>
          <a:lstStyle/>
          <a:p>
            <a:pPr marL="52069">
              <a:lnSpc>
                <a:spcPct val="100000"/>
              </a:lnSpc>
              <a:spcBef>
                <a:spcPts val="520"/>
              </a:spcBef>
            </a:pPr>
            <a:r>
              <a:rPr dirty="0" sz="1550">
                <a:latin typeface="Calibri"/>
                <a:cs typeface="Calibri"/>
              </a:rPr>
              <a:t>Ana</a:t>
            </a:r>
            <a:r>
              <a:rPr dirty="0" sz="1550" spc="50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Magalló</a:t>
            </a:r>
            <a:r>
              <a:rPr dirty="0" sz="1550" spc="55">
                <a:latin typeface="Calibri"/>
                <a:cs typeface="Calibri"/>
              </a:rPr>
              <a:t> </a:t>
            </a:r>
            <a:r>
              <a:rPr dirty="0" sz="1550" spc="-10">
                <a:latin typeface="Calibri"/>
                <a:cs typeface="Calibri"/>
              </a:rPr>
              <a:t>Medina</a:t>
            </a:r>
            <a:endParaRPr sz="1550">
              <a:latin typeface="Calibri"/>
              <a:cs typeface="Calibri"/>
            </a:endParaRPr>
          </a:p>
          <a:p>
            <a:pPr marL="12700" marR="5080">
              <a:lnSpc>
                <a:spcPct val="79200"/>
              </a:lnSpc>
              <a:spcBef>
                <a:spcPts val="590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Producción</a:t>
            </a:r>
            <a:r>
              <a:rPr dirty="0" sz="1100" spc="-2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y</a:t>
            </a:r>
            <a:r>
              <a:rPr dirty="0" sz="1100" spc="-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Ventas</a:t>
            </a:r>
            <a:r>
              <a:rPr dirty="0" sz="1100" spc="-2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Servicios</a:t>
            </a:r>
            <a:r>
              <a:rPr dirty="0" sz="1100" spc="-2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Asistenciales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Production</a:t>
            </a:r>
            <a:r>
              <a:rPr dirty="0" sz="1100" spc="-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dirty="0" sz="1100" spc="-3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Sale</a:t>
            </a:r>
            <a:r>
              <a:rPr dirty="0" sz="1100" spc="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of</a:t>
            </a:r>
            <a:r>
              <a:rPr dirty="0" sz="1100" spc="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Assistance</a:t>
            </a:r>
            <a:r>
              <a:rPr dirty="0" sz="1100" spc="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Services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7608" y="6290841"/>
            <a:ext cx="1265369" cy="286397"/>
          </a:xfrm>
          <a:prstGeom prst="rect">
            <a:avLst/>
          </a:prstGeom>
        </p:spPr>
      </p:pic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443989" y="402843"/>
            <a:ext cx="8908415" cy="111887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4300"/>
              </a:lnSpc>
              <a:spcBef>
                <a:spcPts val="105"/>
              </a:spcBef>
            </a:pPr>
            <a:r>
              <a:rPr dirty="0" spc="-10"/>
              <a:t>Producción</a:t>
            </a:r>
            <a:r>
              <a:rPr dirty="0" spc="-325"/>
              <a:t> </a:t>
            </a:r>
            <a:r>
              <a:rPr dirty="0"/>
              <a:t>y</a:t>
            </a:r>
            <a:r>
              <a:rPr dirty="0" spc="-345"/>
              <a:t> </a:t>
            </a:r>
            <a:r>
              <a:rPr dirty="0"/>
              <a:t>Ventas</a:t>
            </a:r>
            <a:r>
              <a:rPr dirty="0" spc="-400"/>
              <a:t> </a:t>
            </a:r>
            <a:r>
              <a:rPr dirty="0" spc="-10"/>
              <a:t>Servicios</a:t>
            </a:r>
            <a:r>
              <a:rPr dirty="0" spc="-310"/>
              <a:t> </a:t>
            </a:r>
            <a:r>
              <a:rPr dirty="0" spc="-10"/>
              <a:t>Asistenciales</a:t>
            </a:r>
          </a:p>
          <a:p>
            <a:pPr marL="12700">
              <a:lnSpc>
                <a:spcPts val="4300"/>
              </a:lnSpc>
            </a:pPr>
            <a:r>
              <a:rPr dirty="0">
                <a:solidFill>
                  <a:srgbClr val="7E7E7E"/>
                </a:solidFill>
              </a:rPr>
              <a:t>|</a:t>
            </a:r>
            <a:r>
              <a:rPr dirty="0" spc="-360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Production</a:t>
            </a:r>
            <a:r>
              <a:rPr dirty="0" spc="-325">
                <a:solidFill>
                  <a:srgbClr val="7E7E7E"/>
                </a:solidFill>
              </a:rPr>
              <a:t> </a:t>
            </a:r>
            <a:r>
              <a:rPr dirty="0">
                <a:solidFill>
                  <a:srgbClr val="7E7E7E"/>
                </a:solidFill>
              </a:rPr>
              <a:t>and</a:t>
            </a:r>
            <a:r>
              <a:rPr dirty="0" spc="-395">
                <a:solidFill>
                  <a:srgbClr val="7E7E7E"/>
                </a:solidFill>
              </a:rPr>
              <a:t> </a:t>
            </a:r>
            <a:r>
              <a:rPr dirty="0">
                <a:solidFill>
                  <a:srgbClr val="7E7E7E"/>
                </a:solidFill>
              </a:rPr>
              <a:t>Sale</a:t>
            </a:r>
            <a:r>
              <a:rPr dirty="0" spc="-375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of</a:t>
            </a:r>
            <a:r>
              <a:rPr dirty="0" spc="-345">
                <a:solidFill>
                  <a:srgbClr val="7E7E7E"/>
                </a:solidFill>
              </a:rPr>
              <a:t> </a:t>
            </a:r>
            <a:r>
              <a:rPr dirty="0">
                <a:solidFill>
                  <a:srgbClr val="7E7E7E"/>
                </a:solidFill>
              </a:rPr>
              <a:t>Assistance</a:t>
            </a:r>
            <a:r>
              <a:rPr dirty="0" spc="-375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Services</a:t>
            </a:r>
          </a:p>
        </p:txBody>
      </p:sp>
      <p:sp>
        <p:nvSpPr>
          <p:cNvPr id="13" name="object 13" descr=""/>
          <p:cNvSpPr txBox="1"/>
          <p:nvPr/>
        </p:nvSpPr>
        <p:spPr>
          <a:xfrm>
            <a:off x="3225419" y="2029680"/>
            <a:ext cx="1254125" cy="726440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805"/>
              </a:spcBef>
            </a:pPr>
            <a:r>
              <a:rPr dirty="0" sz="1400">
                <a:latin typeface="Calibri"/>
                <a:cs typeface="Calibri"/>
              </a:rPr>
              <a:t>Ana</a:t>
            </a:r>
            <a:r>
              <a:rPr dirty="0" sz="1400" spc="-10">
                <a:latin typeface="Calibri"/>
                <a:cs typeface="Calibri"/>
              </a:rPr>
              <a:t> Magalló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280"/>
              </a:lnSpc>
              <a:spcBef>
                <a:spcPts val="570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Servicio</a:t>
            </a:r>
            <a:r>
              <a:rPr dirty="0" sz="1100" spc="-1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de</a:t>
            </a:r>
            <a:r>
              <a:rPr dirty="0" sz="1100" spc="3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Psicología</a:t>
            </a:r>
            <a:endParaRPr sz="1100">
              <a:latin typeface="Calibri"/>
              <a:cs typeface="Calibri"/>
            </a:endParaRPr>
          </a:p>
          <a:p>
            <a:pPr marL="19050">
              <a:lnSpc>
                <a:spcPts val="1280"/>
              </a:lnSpc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Psychology</a:t>
            </a:r>
            <a:r>
              <a:rPr dirty="0" sz="1100" spc="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Service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214370" y="2985660"/>
            <a:ext cx="1405890" cy="598170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dirty="0" sz="1400">
                <a:latin typeface="Calibri"/>
                <a:cs typeface="Calibri"/>
              </a:rPr>
              <a:t>Mª</a:t>
            </a:r>
            <a:r>
              <a:rPr dirty="0" sz="1400" spc="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José</a:t>
            </a:r>
            <a:r>
              <a:rPr dirty="0" sz="1400" spc="-1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Fernández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260"/>
              </a:lnSpc>
              <a:spcBef>
                <a:spcPts val="140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Apoyo</a:t>
            </a:r>
            <a:r>
              <a:rPr dirty="0" sz="1100" spc="-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Social</a:t>
            </a:r>
            <a:endParaRPr sz="1100">
              <a:latin typeface="Calibri"/>
              <a:cs typeface="Calibri"/>
            </a:endParaRPr>
          </a:p>
          <a:p>
            <a:pPr marL="13335">
              <a:lnSpc>
                <a:spcPts val="1260"/>
              </a:lnSpc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Social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Support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7113016" y="2089769"/>
            <a:ext cx="1435735" cy="638175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409"/>
              </a:spcBef>
            </a:pPr>
            <a:r>
              <a:rPr dirty="0" sz="1550">
                <a:latin typeface="Calibri"/>
                <a:cs typeface="Calibri"/>
              </a:rPr>
              <a:t>Katy</a:t>
            </a:r>
            <a:r>
              <a:rPr dirty="0" sz="1550" spc="-5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de</a:t>
            </a:r>
            <a:r>
              <a:rPr dirty="0" sz="1550" spc="75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los</a:t>
            </a:r>
            <a:r>
              <a:rPr dirty="0" sz="1550" spc="25">
                <a:latin typeface="Calibri"/>
                <a:cs typeface="Calibri"/>
              </a:rPr>
              <a:t> </a:t>
            </a:r>
            <a:r>
              <a:rPr dirty="0" sz="1550" spc="-20">
                <a:latin typeface="Calibri"/>
                <a:cs typeface="Calibri"/>
              </a:rPr>
              <a:t>Reyes</a:t>
            </a:r>
            <a:endParaRPr sz="1550">
              <a:latin typeface="Calibri"/>
              <a:cs typeface="Calibri"/>
            </a:endParaRPr>
          </a:p>
          <a:p>
            <a:pPr marL="26670" marR="490220" indent="-14604">
              <a:lnSpc>
                <a:spcPts val="1090"/>
              </a:lnSpc>
              <a:spcBef>
                <a:spcPts val="459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Servicio</a:t>
            </a:r>
            <a:r>
              <a:rPr dirty="0" sz="1100" spc="5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Médico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Medical</a:t>
            </a:r>
            <a:r>
              <a:rPr dirty="0" sz="1100" spc="-1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Service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0" y="104775"/>
            <a:ext cx="9525" cy="247650"/>
          </a:xfrm>
          <a:custGeom>
            <a:avLst/>
            <a:gdLst/>
            <a:ahLst/>
            <a:cxnLst/>
            <a:rect l="l" t="t" r="r" b="b"/>
            <a:pathLst>
              <a:path w="9525" h="247650">
                <a:moveTo>
                  <a:pt x="9525" y="0"/>
                </a:moveTo>
                <a:lnTo>
                  <a:pt x="0" y="0"/>
                </a:lnTo>
                <a:lnTo>
                  <a:pt x="0" y="247650"/>
                </a:lnTo>
                <a:lnTo>
                  <a:pt x="9525" y="247650"/>
                </a:lnTo>
                <a:lnTo>
                  <a:pt x="9525" y="0"/>
                </a:lnTo>
                <a:close/>
              </a:path>
            </a:pathLst>
          </a:custGeom>
          <a:solidFill>
            <a:srgbClr val="F8F8F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 txBox="1"/>
          <p:nvPr/>
        </p:nvSpPr>
        <p:spPr>
          <a:xfrm>
            <a:off x="497840" y="4107878"/>
            <a:ext cx="3289300" cy="16903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44450">
              <a:lnSpc>
                <a:spcPts val="1670"/>
              </a:lnSpc>
              <a:spcBef>
                <a:spcPts val="125"/>
              </a:spcBef>
            </a:pPr>
            <a:r>
              <a:rPr dirty="0" sz="1400">
                <a:latin typeface="Calibri"/>
                <a:cs typeface="Calibri"/>
              </a:rPr>
              <a:t>Sergio</a:t>
            </a:r>
            <a:r>
              <a:rPr dirty="0" sz="1400" spc="-9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Gallardo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García</a:t>
            </a:r>
            <a:r>
              <a:rPr dirty="0" sz="1400" spc="-10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y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Angélica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Rey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Yubero</a:t>
            </a:r>
            <a:endParaRPr sz="1400">
              <a:latin typeface="Calibri"/>
              <a:cs typeface="Calibri"/>
            </a:endParaRPr>
          </a:p>
          <a:p>
            <a:pPr marL="44450">
              <a:lnSpc>
                <a:spcPts val="1180"/>
              </a:lnSpc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Residencia</a:t>
            </a:r>
            <a:r>
              <a:rPr dirty="0" sz="1100" spc="-7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con</a:t>
            </a:r>
            <a:r>
              <a:rPr dirty="0" sz="1100" spc="-3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Centro</a:t>
            </a:r>
            <a:r>
              <a:rPr dirty="0" sz="1100" spc="-4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Ocupacional</a:t>
            </a:r>
            <a:r>
              <a:rPr dirty="0" sz="1100" spc="6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-</a:t>
            </a:r>
            <a:r>
              <a:rPr dirty="0" sz="1100" spc="-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FF5D5D"/>
                </a:solidFill>
                <a:latin typeface="Calibri"/>
                <a:cs typeface="Calibri"/>
              </a:rPr>
              <a:t>RESCO</a:t>
            </a:r>
            <a:endParaRPr sz="1100">
              <a:latin typeface="Calibri"/>
              <a:cs typeface="Calibri"/>
            </a:endParaRPr>
          </a:p>
          <a:p>
            <a:pPr marL="44450">
              <a:lnSpc>
                <a:spcPts val="1185"/>
              </a:lnSpc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Residence</a:t>
            </a:r>
            <a:r>
              <a:rPr dirty="0" sz="1100" spc="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with</a:t>
            </a:r>
            <a:r>
              <a:rPr dirty="0" sz="1100" spc="-5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Occupational</a:t>
            </a:r>
            <a:r>
              <a:rPr dirty="0" sz="1100" spc="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Center</a:t>
            </a:r>
            <a:r>
              <a:rPr dirty="0" sz="1100" spc="-7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-</a:t>
            </a:r>
            <a:r>
              <a:rPr dirty="0" sz="1100" spc="-1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7E7E7E"/>
                </a:solidFill>
                <a:latin typeface="Calibri"/>
                <a:cs typeface="Calibri"/>
              </a:rPr>
              <a:t>RESOC</a:t>
            </a:r>
            <a:endParaRPr sz="1100">
              <a:latin typeface="Calibri"/>
              <a:cs typeface="Calibri"/>
            </a:endParaRPr>
          </a:p>
          <a:p>
            <a:pPr marL="22860">
              <a:lnSpc>
                <a:spcPts val="1605"/>
              </a:lnSpc>
              <a:spcBef>
                <a:spcPts val="484"/>
              </a:spcBef>
            </a:pPr>
            <a:r>
              <a:rPr dirty="0" sz="1400">
                <a:latin typeface="Calibri"/>
                <a:cs typeface="Calibri"/>
              </a:rPr>
              <a:t>Rosa</a:t>
            </a:r>
            <a:r>
              <a:rPr dirty="0" sz="1400" spc="-9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Ollero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Ruiz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240"/>
              </a:lnSpc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Residencia</a:t>
            </a:r>
            <a:r>
              <a:rPr dirty="0" sz="1100" spc="-9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con</a:t>
            </a:r>
            <a:r>
              <a:rPr dirty="0" sz="1100" spc="-6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Centro</a:t>
            </a:r>
            <a:r>
              <a:rPr dirty="0" sz="1100" spc="-6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de</a:t>
            </a:r>
            <a:r>
              <a:rPr dirty="0" sz="1100" spc="-3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Día</a:t>
            </a:r>
            <a:r>
              <a:rPr dirty="0" sz="1100" spc="4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-</a:t>
            </a:r>
            <a:r>
              <a:rPr dirty="0" sz="1100" spc="6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FF5D5D"/>
                </a:solidFill>
                <a:latin typeface="Calibri"/>
                <a:cs typeface="Calibri"/>
              </a:rPr>
              <a:t>RESCD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Residence</a:t>
            </a:r>
            <a:r>
              <a:rPr dirty="0" sz="1100" spc="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with</a:t>
            </a:r>
            <a:r>
              <a:rPr dirty="0" sz="1100" spc="-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Day</a:t>
            </a:r>
            <a:r>
              <a:rPr dirty="0" sz="1100" spc="-1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Center</a:t>
            </a:r>
            <a:r>
              <a:rPr dirty="0" sz="1100" spc="-5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-</a:t>
            </a:r>
            <a:r>
              <a:rPr dirty="0" sz="1100" spc="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7E7E7E"/>
                </a:solidFill>
                <a:latin typeface="Calibri"/>
                <a:cs typeface="Calibri"/>
              </a:rPr>
              <a:t>RESDC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614"/>
              </a:lnSpc>
              <a:spcBef>
                <a:spcPts val="665"/>
              </a:spcBef>
            </a:pPr>
            <a:r>
              <a:rPr dirty="0" sz="1400">
                <a:latin typeface="Calibri"/>
                <a:cs typeface="Calibri"/>
              </a:rPr>
              <a:t>Alfonso</a:t>
            </a:r>
            <a:r>
              <a:rPr dirty="0" sz="1400" spc="-8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Núñez-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García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Calvillo</a:t>
            </a:r>
            <a:endParaRPr sz="1400">
              <a:latin typeface="Calibri"/>
              <a:cs typeface="Calibri"/>
            </a:endParaRPr>
          </a:p>
          <a:p>
            <a:pPr marL="12700" marR="1480820">
              <a:lnSpc>
                <a:spcPct val="63400"/>
              </a:lnSpc>
              <a:spcBef>
                <a:spcPts val="420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Residencia</a:t>
            </a:r>
            <a:r>
              <a:rPr dirty="0" sz="1100" spc="-8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Mayores</a:t>
            </a:r>
            <a:r>
              <a:rPr dirty="0" sz="1100" spc="-6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de</a:t>
            </a:r>
            <a:r>
              <a:rPr dirty="0" sz="1100" spc="-2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45</a:t>
            </a:r>
            <a:r>
              <a:rPr dirty="0" sz="1100" spc="5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FF5D5D"/>
                </a:solidFill>
                <a:latin typeface="Calibri"/>
                <a:cs typeface="Calibri"/>
              </a:rPr>
              <a:t>años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Residence</a:t>
            </a:r>
            <a:r>
              <a:rPr dirty="0" sz="1100" spc="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Over</a:t>
            </a:r>
            <a:r>
              <a:rPr dirty="0" sz="1100" spc="-7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7E7E7E"/>
                </a:solidFill>
                <a:latin typeface="Calibri"/>
                <a:cs typeface="Calibri"/>
              </a:rPr>
              <a:t>45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7E7E7E"/>
                </a:solidFill>
                <a:latin typeface="Calibri"/>
                <a:cs typeface="Calibri"/>
              </a:rPr>
              <a:t>years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840351" y="4077953"/>
            <a:ext cx="1837055" cy="582930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325"/>
              </a:spcBef>
            </a:pPr>
            <a:r>
              <a:rPr dirty="0" sz="1400">
                <a:latin typeface="Calibri"/>
                <a:cs typeface="Calibri"/>
              </a:rPr>
              <a:t>Cristina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Sánchez</a:t>
            </a:r>
            <a:r>
              <a:rPr dirty="0" sz="1400" spc="-6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Moreno</a:t>
            </a:r>
            <a:endParaRPr sz="1400">
              <a:latin typeface="Calibri"/>
              <a:cs typeface="Calibri"/>
            </a:endParaRPr>
          </a:p>
          <a:p>
            <a:pPr marL="12700" marR="664210" indent="3175">
              <a:lnSpc>
                <a:spcPct val="73300"/>
              </a:lnSpc>
              <a:spcBef>
                <a:spcPts val="540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Atención</a:t>
            </a:r>
            <a:r>
              <a:rPr dirty="0" sz="1100" spc="9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Temprana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Early</a:t>
            </a:r>
            <a:r>
              <a:rPr dirty="0" sz="1100" spc="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Attention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8634476" y="4042469"/>
            <a:ext cx="1275080" cy="591185"/>
          </a:xfrm>
          <a:prstGeom prst="rect">
            <a:avLst/>
          </a:prstGeom>
        </p:spPr>
        <p:txBody>
          <a:bodyPr wrap="square" lIns="0" tIns="3556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280"/>
              </a:spcBef>
            </a:pPr>
            <a:r>
              <a:rPr dirty="0" sz="1400">
                <a:latin typeface="Calibri"/>
                <a:cs typeface="Calibri"/>
              </a:rPr>
              <a:t>Rubén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Ortiz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León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220"/>
              </a:lnSpc>
              <a:spcBef>
                <a:spcPts val="150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SIL</a:t>
            </a:r>
            <a:r>
              <a:rPr dirty="0" sz="1100" spc="-3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y</a:t>
            </a:r>
            <a:r>
              <a:rPr dirty="0" sz="1100" spc="2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Formación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220"/>
              </a:lnSpc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LIS and</a:t>
            </a:r>
            <a:r>
              <a:rPr dirty="0" sz="1100" spc="-8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Training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6110351" y="3329051"/>
            <a:ext cx="771525" cy="0"/>
          </a:xfrm>
          <a:custGeom>
            <a:avLst/>
            <a:gdLst/>
            <a:ahLst/>
            <a:cxnLst/>
            <a:rect l="l" t="t" r="r" b="b"/>
            <a:pathLst>
              <a:path w="771525" h="0">
                <a:moveTo>
                  <a:pt x="0" y="0"/>
                </a:moveTo>
                <a:lnTo>
                  <a:pt x="771017" y="0"/>
                </a:lnTo>
              </a:path>
            </a:pathLst>
          </a:custGeom>
          <a:ln w="6096">
            <a:solidFill>
              <a:srgbClr val="C5B8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 txBox="1"/>
          <p:nvPr/>
        </p:nvSpPr>
        <p:spPr>
          <a:xfrm>
            <a:off x="7096506" y="2978078"/>
            <a:ext cx="1480820" cy="60896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20320">
              <a:lnSpc>
                <a:spcPct val="100000"/>
              </a:lnSpc>
              <a:spcBef>
                <a:spcPts val="425"/>
              </a:spcBef>
            </a:pPr>
            <a:r>
              <a:rPr dirty="0" sz="1400">
                <a:latin typeface="Calibri"/>
                <a:cs typeface="Calibri"/>
              </a:rPr>
              <a:t>Javier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Barrón</a:t>
            </a:r>
            <a:r>
              <a:rPr dirty="0" sz="1400" spc="-90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Ayuso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155"/>
              </a:lnSpc>
              <a:spcBef>
                <a:spcPts val="270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Deporte</a:t>
            </a:r>
            <a:r>
              <a:rPr dirty="0" sz="1100" spc="-2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y</a:t>
            </a:r>
            <a:r>
              <a:rPr dirty="0" sz="1100" spc="-4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FF5D5D"/>
                </a:solidFill>
                <a:latin typeface="Calibri"/>
                <a:cs typeface="Calibri"/>
              </a:rPr>
              <a:t>Ocio</a:t>
            </a:r>
            <a:endParaRPr sz="1100">
              <a:latin typeface="Calibri"/>
              <a:cs typeface="Calibri"/>
            </a:endParaRPr>
          </a:p>
          <a:p>
            <a:pPr marL="22225">
              <a:lnSpc>
                <a:spcPts val="1155"/>
              </a:lnSpc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Sport</a:t>
            </a:r>
            <a:r>
              <a:rPr dirty="0" sz="1100" spc="-8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dirty="0" sz="1100" spc="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Leisure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" name="object 2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2915" y="6421339"/>
            <a:ext cx="1257606" cy="281991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5111750" y="1851723"/>
            <a:ext cx="1336040" cy="5962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845"/>
              </a:lnSpc>
              <a:spcBef>
                <a:spcPts val="125"/>
              </a:spcBef>
            </a:pPr>
            <a:r>
              <a:rPr dirty="0" sz="1550">
                <a:latin typeface="Calibri"/>
                <a:cs typeface="Calibri"/>
              </a:rPr>
              <a:t>Ana</a:t>
            </a:r>
            <a:r>
              <a:rPr dirty="0" sz="1550" spc="15">
                <a:latin typeface="Calibri"/>
                <a:cs typeface="Calibri"/>
              </a:rPr>
              <a:t> </a:t>
            </a:r>
            <a:r>
              <a:rPr dirty="0" sz="1550" spc="-10">
                <a:latin typeface="Calibri"/>
                <a:cs typeface="Calibri"/>
              </a:rPr>
              <a:t>Magalló</a:t>
            </a:r>
            <a:endParaRPr sz="1550">
              <a:latin typeface="Calibri"/>
              <a:cs typeface="Calibri"/>
            </a:endParaRPr>
          </a:p>
          <a:p>
            <a:pPr marL="48895">
              <a:lnSpc>
                <a:spcPts val="1300"/>
              </a:lnSpc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Servicios</a:t>
            </a:r>
            <a:r>
              <a:rPr dirty="0" sz="1100" spc="7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Asistenciales</a:t>
            </a:r>
            <a:endParaRPr sz="1100">
              <a:latin typeface="Calibri"/>
              <a:cs typeface="Calibri"/>
            </a:endParaRPr>
          </a:p>
          <a:p>
            <a:pPr marL="48895">
              <a:lnSpc>
                <a:spcPts val="1315"/>
              </a:lnSpc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Assistance</a:t>
            </a:r>
            <a:r>
              <a:rPr dirty="0" sz="1100" spc="7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Services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470271" y="3228403"/>
            <a:ext cx="1753235" cy="703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739"/>
              </a:lnSpc>
              <a:spcBef>
                <a:spcPts val="125"/>
              </a:spcBef>
            </a:pPr>
            <a:r>
              <a:rPr dirty="0" sz="1550" spc="-10">
                <a:solidFill>
                  <a:srgbClr val="FF5D5D"/>
                </a:solidFill>
                <a:latin typeface="Calibri"/>
                <a:cs typeface="Calibri"/>
              </a:rPr>
              <a:t>Tenerife</a:t>
            </a:r>
            <a:endParaRPr sz="1550">
              <a:latin typeface="Calibri"/>
              <a:cs typeface="Calibri"/>
            </a:endParaRPr>
          </a:p>
          <a:p>
            <a:pPr marL="17780">
              <a:lnSpc>
                <a:spcPts val="1270"/>
              </a:lnSpc>
            </a:pPr>
            <a:r>
              <a:rPr dirty="0" sz="1200">
                <a:latin typeface="Calibri"/>
                <a:cs typeface="Calibri"/>
              </a:rPr>
              <a:t>Elisabeth</a:t>
            </a:r>
            <a:r>
              <a:rPr dirty="0" sz="1200" spc="-8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Martín</a:t>
            </a:r>
            <a:r>
              <a:rPr dirty="0" sz="1200" spc="6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Hernández</a:t>
            </a:r>
            <a:endParaRPr sz="1200">
              <a:latin typeface="Calibri"/>
              <a:cs typeface="Calibri"/>
            </a:endParaRPr>
          </a:p>
          <a:p>
            <a:pPr marL="30480">
              <a:lnSpc>
                <a:spcPts val="1030"/>
              </a:lnSpc>
            </a:pPr>
            <a:r>
              <a:rPr dirty="0" sz="900">
                <a:solidFill>
                  <a:srgbClr val="FF5D5D"/>
                </a:solidFill>
                <a:latin typeface="Calibri"/>
                <a:cs typeface="Calibri"/>
              </a:rPr>
              <a:t>Resp.</a:t>
            </a:r>
            <a:r>
              <a:rPr dirty="0" sz="900" spc="114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FF5D5D"/>
                </a:solidFill>
                <a:latin typeface="Calibri"/>
                <a:cs typeface="Calibri"/>
              </a:rPr>
              <a:t>Delegación</a:t>
            </a:r>
            <a:endParaRPr sz="900">
              <a:latin typeface="Calibri"/>
              <a:cs typeface="Calibri"/>
            </a:endParaRPr>
          </a:p>
          <a:p>
            <a:pPr marL="31750">
              <a:lnSpc>
                <a:spcPct val="100000"/>
              </a:lnSpc>
              <a:spcBef>
                <a:spcPts val="195"/>
              </a:spcBef>
            </a:pPr>
            <a:r>
              <a:rPr dirty="0" sz="900" spc="50">
                <a:solidFill>
                  <a:srgbClr val="7E7E7E"/>
                </a:solidFill>
                <a:latin typeface="Calibri"/>
                <a:cs typeface="Calibri"/>
              </a:rPr>
              <a:t>Head</a:t>
            </a:r>
            <a:r>
              <a:rPr dirty="0" sz="900" spc="-6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900">
                <a:solidFill>
                  <a:srgbClr val="7E7E7E"/>
                </a:solidFill>
                <a:latin typeface="Calibri"/>
                <a:cs typeface="Calibri"/>
              </a:rPr>
              <a:t>of</a:t>
            </a:r>
            <a:r>
              <a:rPr dirty="0" sz="900" spc="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7E7E7E"/>
                </a:solidFill>
                <a:latin typeface="Calibri"/>
                <a:cs typeface="Calibri"/>
              </a:rPr>
              <a:t>Delegation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2286000" y="2971800"/>
            <a:ext cx="7547609" cy="219075"/>
            <a:chOff x="2286000" y="2971800"/>
            <a:chExt cx="7547609" cy="219075"/>
          </a:xfrm>
        </p:grpSpPr>
        <p:sp>
          <p:nvSpPr>
            <p:cNvPr id="6" name="object 6" descr=""/>
            <p:cNvSpPr/>
            <p:nvPr/>
          </p:nvSpPr>
          <p:spPr>
            <a:xfrm>
              <a:off x="2347976" y="3100451"/>
              <a:ext cx="7482205" cy="0"/>
            </a:xfrm>
            <a:custGeom>
              <a:avLst/>
              <a:gdLst/>
              <a:ahLst/>
              <a:cxnLst/>
              <a:rect l="l" t="t" r="r" b="b"/>
              <a:pathLst>
                <a:path w="7482205" h="0">
                  <a:moveTo>
                    <a:pt x="0" y="0"/>
                  </a:moveTo>
                  <a:lnTo>
                    <a:pt x="7482205" y="0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86000" y="2981325"/>
              <a:ext cx="209550" cy="209550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620250" y="2971800"/>
              <a:ext cx="209550" cy="200025"/>
            </a:xfrm>
            <a:prstGeom prst="rect">
              <a:avLst/>
            </a:prstGeom>
          </p:spPr>
        </p:pic>
      </p:grpSp>
      <p:sp>
        <p:nvSpPr>
          <p:cNvPr id="9" name="object 9" descr=""/>
          <p:cNvSpPr txBox="1"/>
          <p:nvPr/>
        </p:nvSpPr>
        <p:spPr>
          <a:xfrm>
            <a:off x="1985391" y="3172371"/>
            <a:ext cx="1400175" cy="935355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dirty="0" sz="1550" spc="-10">
                <a:solidFill>
                  <a:srgbClr val="FF5D5D"/>
                </a:solidFill>
                <a:latin typeface="Calibri"/>
                <a:cs typeface="Calibri"/>
              </a:rPr>
              <a:t>Barcelona</a:t>
            </a:r>
            <a:endParaRPr sz="155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  <a:spcBef>
                <a:spcPts val="175"/>
              </a:spcBef>
            </a:pPr>
            <a:r>
              <a:rPr dirty="0" sz="1200">
                <a:latin typeface="Calibri"/>
                <a:cs typeface="Calibri"/>
              </a:rPr>
              <a:t>Rubén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Ortíz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León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10"/>
              </a:lnSpc>
            </a:pPr>
            <a:r>
              <a:rPr dirty="0" sz="1200" spc="-10">
                <a:latin typeface="Calibri"/>
                <a:cs typeface="Calibri"/>
              </a:rPr>
              <a:t>Verónica</a:t>
            </a:r>
            <a:r>
              <a:rPr dirty="0" sz="1200" spc="-5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Mora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Coelho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955"/>
              </a:lnSpc>
            </a:pPr>
            <a:r>
              <a:rPr dirty="0" sz="900">
                <a:solidFill>
                  <a:srgbClr val="FF5D5D"/>
                </a:solidFill>
                <a:latin typeface="Calibri"/>
                <a:cs typeface="Calibri"/>
              </a:rPr>
              <a:t>SIL</a:t>
            </a:r>
            <a:r>
              <a:rPr dirty="0" sz="900" spc="-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900">
                <a:solidFill>
                  <a:srgbClr val="FF5D5D"/>
                </a:solidFill>
                <a:latin typeface="Calibri"/>
                <a:cs typeface="Calibri"/>
              </a:rPr>
              <a:t>y</a:t>
            </a:r>
            <a:r>
              <a:rPr dirty="0" sz="900" spc="-4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FF5D5D"/>
                </a:solidFill>
                <a:latin typeface="Calibri"/>
                <a:cs typeface="Calibri"/>
              </a:rPr>
              <a:t>Formación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7E7E7E"/>
                </a:solidFill>
                <a:latin typeface="Calibri"/>
                <a:cs typeface="Calibri"/>
              </a:rPr>
              <a:t>LIS</a:t>
            </a:r>
            <a:r>
              <a:rPr dirty="0" sz="900" spc="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900" spc="45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dirty="0" sz="900" spc="-5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7E7E7E"/>
                </a:solidFill>
                <a:latin typeface="Calibri"/>
                <a:cs typeface="Calibri"/>
              </a:rPr>
              <a:t>Training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5657850" y="2557526"/>
            <a:ext cx="209550" cy="614680"/>
            <a:chOff x="5657850" y="2557526"/>
            <a:chExt cx="209550" cy="614680"/>
          </a:xfrm>
        </p:grpSpPr>
        <p:pic>
          <p:nvPicPr>
            <p:cNvPr id="11" name="object 1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57850" y="2971800"/>
              <a:ext cx="209550" cy="200025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5767451" y="2557526"/>
              <a:ext cx="0" cy="438150"/>
            </a:xfrm>
            <a:custGeom>
              <a:avLst/>
              <a:gdLst/>
              <a:ahLst/>
              <a:cxnLst/>
              <a:rect l="l" t="t" r="r" b="b"/>
              <a:pathLst>
                <a:path w="0" h="438150">
                  <a:moveTo>
                    <a:pt x="0" y="0"/>
                  </a:moveTo>
                  <a:lnTo>
                    <a:pt x="0" y="438023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9458706" y="3195065"/>
            <a:ext cx="1290955" cy="7283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805"/>
              </a:lnSpc>
              <a:spcBef>
                <a:spcPts val="125"/>
              </a:spcBef>
            </a:pPr>
            <a:r>
              <a:rPr dirty="0" sz="1550">
                <a:solidFill>
                  <a:srgbClr val="FF5D5D"/>
                </a:solidFill>
                <a:latin typeface="Calibri"/>
                <a:cs typeface="Calibri"/>
              </a:rPr>
              <a:t>Las</a:t>
            </a:r>
            <a:r>
              <a:rPr dirty="0" sz="1550" spc="3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FF5D5D"/>
                </a:solidFill>
                <a:latin typeface="Calibri"/>
                <a:cs typeface="Calibri"/>
              </a:rPr>
              <a:t>Palmas</a:t>
            </a:r>
            <a:endParaRPr sz="1550">
              <a:latin typeface="Calibri"/>
              <a:cs typeface="Calibri"/>
            </a:endParaRPr>
          </a:p>
          <a:p>
            <a:pPr marL="15875">
              <a:lnSpc>
                <a:spcPts val="1385"/>
              </a:lnSpc>
            </a:pPr>
            <a:r>
              <a:rPr dirty="0" sz="1200">
                <a:latin typeface="Calibri"/>
                <a:cs typeface="Calibri"/>
              </a:rPr>
              <a:t>Marta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Cacho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Losada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900">
                <a:solidFill>
                  <a:srgbClr val="FF5D5D"/>
                </a:solidFill>
                <a:latin typeface="Calibri"/>
                <a:cs typeface="Calibri"/>
              </a:rPr>
              <a:t>Resp.</a:t>
            </a:r>
            <a:r>
              <a:rPr dirty="0" sz="900" spc="114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FF5D5D"/>
                </a:solidFill>
                <a:latin typeface="Calibri"/>
                <a:cs typeface="Calibri"/>
              </a:rPr>
              <a:t>Delegación</a:t>
            </a:r>
            <a:endParaRPr sz="900">
              <a:latin typeface="Calibri"/>
              <a:cs typeface="Calibri"/>
            </a:endParaRPr>
          </a:p>
          <a:p>
            <a:pPr marL="13335">
              <a:lnSpc>
                <a:spcPct val="100000"/>
              </a:lnSpc>
              <a:spcBef>
                <a:spcPts val="120"/>
              </a:spcBef>
            </a:pPr>
            <a:r>
              <a:rPr dirty="0" sz="900" spc="50">
                <a:solidFill>
                  <a:srgbClr val="7E7E7E"/>
                </a:solidFill>
                <a:latin typeface="Calibri"/>
                <a:cs typeface="Calibri"/>
              </a:rPr>
              <a:t>Head</a:t>
            </a:r>
            <a:r>
              <a:rPr dirty="0" sz="900" spc="-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900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dirty="0" sz="900" spc="-10">
                <a:solidFill>
                  <a:srgbClr val="7E7E7E"/>
                </a:solidFill>
                <a:latin typeface="Calibri"/>
                <a:cs typeface="Calibri"/>
              </a:rPr>
              <a:t>Delegation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3067" rIns="0" bIns="0" rtlCol="0" vert="horz">
            <a:spAutoFit/>
          </a:bodyPr>
          <a:lstStyle/>
          <a:p>
            <a:pPr marL="429259">
              <a:lnSpc>
                <a:spcPct val="100000"/>
              </a:lnSpc>
              <a:spcBef>
                <a:spcPts val="495"/>
              </a:spcBef>
            </a:pPr>
            <a:r>
              <a:rPr dirty="0" sz="3200" spc="-25"/>
              <a:t>Producción</a:t>
            </a:r>
            <a:r>
              <a:rPr dirty="0" sz="3200" spc="-325"/>
              <a:t> </a:t>
            </a:r>
            <a:r>
              <a:rPr dirty="0" sz="3200"/>
              <a:t>y</a:t>
            </a:r>
            <a:r>
              <a:rPr dirty="0" sz="3200" spc="-300"/>
              <a:t> </a:t>
            </a:r>
            <a:r>
              <a:rPr dirty="0" sz="3200" spc="-10"/>
              <a:t>Ventas</a:t>
            </a:r>
            <a:r>
              <a:rPr dirty="0" sz="3200" spc="-330"/>
              <a:t> </a:t>
            </a:r>
            <a:r>
              <a:rPr dirty="0" sz="3200" spc="-20"/>
              <a:t>S.</a:t>
            </a:r>
            <a:r>
              <a:rPr dirty="0" sz="3200" spc="-220"/>
              <a:t> </a:t>
            </a:r>
            <a:r>
              <a:rPr dirty="0" sz="3200" spc="-10"/>
              <a:t>Asistenciales</a:t>
            </a:r>
            <a:r>
              <a:rPr dirty="0" sz="3200" spc="-440"/>
              <a:t> </a:t>
            </a:r>
            <a:r>
              <a:rPr dirty="0" sz="3200"/>
              <a:t>-</a:t>
            </a:r>
            <a:r>
              <a:rPr dirty="0" sz="3200" spc="-285"/>
              <a:t> </a:t>
            </a:r>
            <a:r>
              <a:rPr dirty="0" sz="3200" spc="-10"/>
              <a:t>Delegaciones</a:t>
            </a:r>
            <a:endParaRPr sz="3200"/>
          </a:p>
          <a:p>
            <a:pPr marL="280670">
              <a:lnSpc>
                <a:spcPct val="100000"/>
              </a:lnSpc>
              <a:spcBef>
                <a:spcPts val="400"/>
              </a:spcBef>
            </a:pPr>
            <a:r>
              <a:rPr dirty="0" sz="3200">
                <a:solidFill>
                  <a:srgbClr val="7E7E7E"/>
                </a:solidFill>
              </a:rPr>
              <a:t>|</a:t>
            </a:r>
            <a:r>
              <a:rPr dirty="0" sz="3200" spc="-305">
                <a:solidFill>
                  <a:srgbClr val="7E7E7E"/>
                </a:solidFill>
              </a:rPr>
              <a:t> </a:t>
            </a:r>
            <a:r>
              <a:rPr dirty="0" sz="3200" spc="-25">
                <a:solidFill>
                  <a:srgbClr val="7E7E7E"/>
                </a:solidFill>
              </a:rPr>
              <a:t>Production</a:t>
            </a:r>
            <a:r>
              <a:rPr dirty="0" sz="3200" spc="-285">
                <a:solidFill>
                  <a:srgbClr val="7E7E7E"/>
                </a:solidFill>
              </a:rPr>
              <a:t> </a:t>
            </a:r>
            <a:r>
              <a:rPr dirty="0" sz="3200" spc="-10">
                <a:solidFill>
                  <a:srgbClr val="7E7E7E"/>
                </a:solidFill>
              </a:rPr>
              <a:t>and</a:t>
            </a:r>
            <a:r>
              <a:rPr dirty="0" sz="3200" spc="-320">
                <a:solidFill>
                  <a:srgbClr val="7E7E7E"/>
                </a:solidFill>
              </a:rPr>
              <a:t> </a:t>
            </a:r>
            <a:r>
              <a:rPr dirty="0" sz="3200" spc="-25">
                <a:solidFill>
                  <a:srgbClr val="7E7E7E"/>
                </a:solidFill>
              </a:rPr>
              <a:t>Sale</a:t>
            </a:r>
            <a:r>
              <a:rPr dirty="0" sz="3200" spc="-225">
                <a:solidFill>
                  <a:srgbClr val="7E7E7E"/>
                </a:solidFill>
              </a:rPr>
              <a:t> </a:t>
            </a:r>
            <a:r>
              <a:rPr dirty="0" sz="3200" spc="-20">
                <a:solidFill>
                  <a:srgbClr val="7E7E7E"/>
                </a:solidFill>
              </a:rPr>
              <a:t>of</a:t>
            </a:r>
            <a:r>
              <a:rPr dirty="0" sz="3200" spc="-270">
                <a:solidFill>
                  <a:srgbClr val="7E7E7E"/>
                </a:solidFill>
              </a:rPr>
              <a:t> </a:t>
            </a:r>
            <a:r>
              <a:rPr dirty="0" sz="3200" spc="-20">
                <a:solidFill>
                  <a:srgbClr val="7E7E7E"/>
                </a:solidFill>
              </a:rPr>
              <a:t>Assistance</a:t>
            </a:r>
            <a:r>
              <a:rPr dirty="0" sz="3200" spc="-290">
                <a:solidFill>
                  <a:srgbClr val="7E7E7E"/>
                </a:solidFill>
              </a:rPr>
              <a:t> </a:t>
            </a:r>
            <a:r>
              <a:rPr dirty="0" sz="3200">
                <a:solidFill>
                  <a:srgbClr val="7E7E7E"/>
                </a:solidFill>
              </a:rPr>
              <a:t>-</a:t>
            </a:r>
            <a:r>
              <a:rPr dirty="0" sz="3200" spc="-355">
                <a:solidFill>
                  <a:srgbClr val="7E7E7E"/>
                </a:solidFill>
              </a:rPr>
              <a:t> </a:t>
            </a:r>
            <a:r>
              <a:rPr dirty="0" sz="3200" spc="-10">
                <a:solidFill>
                  <a:srgbClr val="7E7E7E"/>
                </a:solidFill>
              </a:rPr>
              <a:t>Delegations</a:t>
            </a:r>
            <a:endParaRPr sz="3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73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pc="-10"/>
              <a:t>Producción</a:t>
            </a:r>
            <a:r>
              <a:rPr dirty="0" spc="-325"/>
              <a:t> </a:t>
            </a:r>
            <a:r>
              <a:rPr dirty="0"/>
              <a:t>-</a:t>
            </a:r>
            <a:r>
              <a:rPr dirty="0" spc="-335"/>
              <a:t> </a:t>
            </a:r>
            <a:r>
              <a:rPr dirty="0" spc="-10"/>
              <a:t>Servicios</a:t>
            </a:r>
            <a:r>
              <a:rPr dirty="0" spc="-315"/>
              <a:t> </a:t>
            </a:r>
            <a:r>
              <a:rPr dirty="0"/>
              <a:t>De</a:t>
            </a:r>
            <a:r>
              <a:rPr dirty="0" spc="-390"/>
              <a:t> </a:t>
            </a:r>
            <a:r>
              <a:rPr dirty="0" spc="-10"/>
              <a:t>Empleo</a:t>
            </a: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>
                <a:solidFill>
                  <a:srgbClr val="7E7E7E"/>
                </a:solidFill>
              </a:rPr>
              <a:t>|</a:t>
            </a:r>
            <a:r>
              <a:rPr dirty="0" spc="-360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Production</a:t>
            </a:r>
            <a:r>
              <a:rPr dirty="0" spc="-320">
                <a:solidFill>
                  <a:srgbClr val="7E7E7E"/>
                </a:solidFill>
              </a:rPr>
              <a:t> </a:t>
            </a:r>
            <a:r>
              <a:rPr dirty="0">
                <a:solidFill>
                  <a:srgbClr val="7E7E7E"/>
                </a:solidFill>
              </a:rPr>
              <a:t>-</a:t>
            </a:r>
            <a:r>
              <a:rPr dirty="0" spc="-345">
                <a:solidFill>
                  <a:srgbClr val="7E7E7E"/>
                </a:solidFill>
              </a:rPr>
              <a:t> </a:t>
            </a:r>
            <a:r>
              <a:rPr dirty="0">
                <a:solidFill>
                  <a:srgbClr val="7E7E7E"/>
                </a:solidFill>
              </a:rPr>
              <a:t>Operational</a:t>
            </a:r>
            <a:r>
              <a:rPr dirty="0" spc="-409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Services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8083" y="6290841"/>
            <a:ext cx="1265369" cy="28639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48400" y="2009775"/>
            <a:ext cx="5343525" cy="3590925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214751" y="4843526"/>
            <a:ext cx="5445125" cy="0"/>
          </a:xfrm>
          <a:custGeom>
            <a:avLst/>
            <a:gdLst/>
            <a:ahLst/>
            <a:cxnLst/>
            <a:rect l="l" t="t" r="r" b="b"/>
            <a:pathLst>
              <a:path w="5445125" h="0">
                <a:moveTo>
                  <a:pt x="0" y="0"/>
                </a:moveTo>
                <a:lnTo>
                  <a:pt x="5444998" y="0"/>
                </a:lnTo>
              </a:path>
            </a:pathLst>
          </a:custGeom>
          <a:ln w="6096">
            <a:solidFill>
              <a:srgbClr val="C5B8AC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5290" y="6290841"/>
            <a:ext cx="1257606" cy="286397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0749" rIns="0" bIns="0" rtlCol="0" vert="horz">
            <a:spAutoFit/>
          </a:bodyPr>
          <a:lstStyle/>
          <a:p>
            <a:pPr algn="ctr" marL="437515">
              <a:lnSpc>
                <a:spcPts val="4140"/>
              </a:lnSpc>
              <a:spcBef>
                <a:spcPts val="105"/>
              </a:spcBef>
            </a:pPr>
            <a:r>
              <a:rPr dirty="0" spc="-10"/>
              <a:t>Producción</a:t>
            </a:r>
            <a:r>
              <a:rPr dirty="0" spc="-350"/>
              <a:t> </a:t>
            </a:r>
            <a:r>
              <a:rPr dirty="0"/>
              <a:t>-</a:t>
            </a:r>
            <a:r>
              <a:rPr dirty="0" spc="-355"/>
              <a:t> </a:t>
            </a:r>
            <a:r>
              <a:rPr dirty="0"/>
              <a:t>Servicios</a:t>
            </a:r>
            <a:r>
              <a:rPr dirty="0" spc="-350"/>
              <a:t> </a:t>
            </a:r>
            <a:r>
              <a:rPr dirty="0"/>
              <a:t>De</a:t>
            </a:r>
            <a:r>
              <a:rPr dirty="0" spc="-405"/>
              <a:t> </a:t>
            </a:r>
            <a:r>
              <a:rPr dirty="0" spc="-10"/>
              <a:t>Empleo</a:t>
            </a:r>
          </a:p>
          <a:p>
            <a:pPr algn="ctr" marL="366395">
              <a:lnSpc>
                <a:spcPts val="4140"/>
              </a:lnSpc>
            </a:pPr>
            <a:r>
              <a:rPr dirty="0">
                <a:solidFill>
                  <a:srgbClr val="7E7E7E"/>
                </a:solidFill>
              </a:rPr>
              <a:t>|</a:t>
            </a:r>
            <a:r>
              <a:rPr dirty="0" spc="-360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Production</a:t>
            </a:r>
            <a:r>
              <a:rPr dirty="0" spc="-325">
                <a:solidFill>
                  <a:srgbClr val="7E7E7E"/>
                </a:solidFill>
              </a:rPr>
              <a:t> </a:t>
            </a:r>
            <a:r>
              <a:rPr dirty="0">
                <a:solidFill>
                  <a:srgbClr val="7E7E7E"/>
                </a:solidFill>
              </a:rPr>
              <a:t>–</a:t>
            </a:r>
            <a:r>
              <a:rPr dirty="0" spc="-315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Employment</a:t>
            </a:r>
            <a:r>
              <a:rPr dirty="0" spc="-285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Services</a:t>
            </a:r>
          </a:p>
        </p:txBody>
      </p:sp>
      <p:grpSp>
        <p:nvGrpSpPr>
          <p:cNvPr id="5" name="object 5" descr=""/>
          <p:cNvGrpSpPr/>
          <p:nvPr/>
        </p:nvGrpSpPr>
        <p:grpSpPr>
          <a:xfrm>
            <a:off x="5278501" y="2744851"/>
            <a:ext cx="1605915" cy="2189480"/>
            <a:chOff x="5278501" y="2744851"/>
            <a:chExt cx="1605915" cy="2189480"/>
          </a:xfrm>
        </p:grpSpPr>
        <p:sp>
          <p:nvSpPr>
            <p:cNvPr id="6" name="object 6" descr=""/>
            <p:cNvSpPr/>
            <p:nvPr/>
          </p:nvSpPr>
          <p:spPr>
            <a:xfrm>
              <a:off x="5281676" y="2748026"/>
              <a:ext cx="1599565" cy="2095500"/>
            </a:xfrm>
            <a:custGeom>
              <a:avLst/>
              <a:gdLst/>
              <a:ahLst/>
              <a:cxnLst/>
              <a:rect l="l" t="t" r="r" b="b"/>
              <a:pathLst>
                <a:path w="1599565" h="2095500">
                  <a:moveTo>
                    <a:pt x="19050" y="114300"/>
                  </a:moveTo>
                  <a:lnTo>
                    <a:pt x="1599183" y="114300"/>
                  </a:lnTo>
                </a:path>
                <a:path w="1599565" h="2095500">
                  <a:moveTo>
                    <a:pt x="771525" y="0"/>
                  </a:moveTo>
                  <a:lnTo>
                    <a:pt x="771525" y="2095373"/>
                  </a:lnTo>
                </a:path>
                <a:path w="1599565" h="2095500">
                  <a:moveTo>
                    <a:pt x="0" y="723900"/>
                  </a:moveTo>
                  <a:lnTo>
                    <a:pt x="1589658" y="723900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53125" y="4724400"/>
              <a:ext cx="200025" cy="209550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53125" y="2762250"/>
              <a:ext cx="200025" cy="200025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43600" y="3381375"/>
              <a:ext cx="200025" cy="200025"/>
            </a:xfrm>
            <a:prstGeom prst="rect">
              <a:avLst/>
            </a:prstGeom>
          </p:spPr>
        </p:pic>
      </p:grpSp>
      <p:sp>
        <p:nvSpPr>
          <p:cNvPr id="10" name="object 10" descr=""/>
          <p:cNvSpPr txBox="1"/>
          <p:nvPr/>
        </p:nvSpPr>
        <p:spPr>
          <a:xfrm>
            <a:off x="2347341" y="5079047"/>
            <a:ext cx="2424430" cy="5867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>
                <a:latin typeface="Calibri"/>
                <a:cs typeface="Calibri"/>
              </a:rPr>
              <a:t>Ángela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Inoges</a:t>
            </a:r>
            <a:r>
              <a:rPr dirty="0" sz="1550" spc="50">
                <a:latin typeface="Calibri"/>
                <a:cs typeface="Calibri"/>
              </a:rPr>
              <a:t> </a:t>
            </a:r>
            <a:r>
              <a:rPr dirty="0" sz="1550" spc="-20">
                <a:latin typeface="Calibri"/>
                <a:cs typeface="Calibri"/>
              </a:rPr>
              <a:t>Parra</a:t>
            </a:r>
            <a:endParaRPr sz="1550">
              <a:latin typeface="Calibri"/>
              <a:cs typeface="Calibri"/>
            </a:endParaRPr>
          </a:p>
          <a:p>
            <a:pPr marL="12700">
              <a:lnSpc>
                <a:spcPts val="1220"/>
              </a:lnSpc>
              <a:spcBef>
                <a:spcPts val="85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Outsourcing</a:t>
            </a:r>
            <a:r>
              <a:rPr dirty="0" sz="1100" spc="-1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y Gestión</a:t>
            </a:r>
            <a:r>
              <a:rPr dirty="0" sz="1100" spc="-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Documental</a:t>
            </a:r>
            <a:endParaRPr sz="1100">
              <a:latin typeface="Calibri"/>
              <a:cs typeface="Calibri"/>
            </a:endParaRPr>
          </a:p>
          <a:p>
            <a:pPr marL="28575">
              <a:lnSpc>
                <a:spcPts val="1220"/>
              </a:lnSpc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Outsourcing</a:t>
            </a:r>
            <a:r>
              <a:rPr dirty="0" sz="1100" spc="-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Document</a:t>
            </a:r>
            <a:r>
              <a:rPr dirty="0" sz="1100" spc="-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Management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088639" y="3047428"/>
            <a:ext cx="1452245" cy="5511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>
                <a:latin typeface="Calibri"/>
                <a:cs typeface="Calibri"/>
              </a:rPr>
              <a:t>Belén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Lobo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Fuentes</a:t>
            </a:r>
            <a:endParaRPr sz="1400">
              <a:latin typeface="Calibri"/>
              <a:cs typeface="Calibri"/>
            </a:endParaRPr>
          </a:p>
          <a:p>
            <a:pPr marL="36195" marR="440055" indent="-24130">
              <a:lnSpc>
                <a:spcPts val="1100"/>
              </a:lnSpc>
              <a:spcBef>
                <a:spcPts val="225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Unidad</a:t>
            </a:r>
            <a:r>
              <a:rPr dirty="0" sz="1100" spc="-6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de</a:t>
            </a:r>
            <a:r>
              <a:rPr dirty="0" sz="1100" spc="-1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Apoyo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Support</a:t>
            </a:r>
            <a:r>
              <a:rPr dirty="0" sz="1100" spc="-2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7E7E7E"/>
                </a:solidFill>
                <a:latin typeface="Calibri"/>
                <a:cs typeface="Calibri"/>
              </a:rPr>
              <a:t>Unit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207253" y="1911667"/>
            <a:ext cx="2218690" cy="5518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755"/>
              </a:lnSpc>
              <a:spcBef>
                <a:spcPts val="125"/>
              </a:spcBef>
            </a:pPr>
            <a:r>
              <a:rPr dirty="0" sz="1550">
                <a:latin typeface="Calibri"/>
                <a:cs typeface="Calibri"/>
              </a:rPr>
              <a:t>Mariano</a:t>
            </a:r>
            <a:r>
              <a:rPr dirty="0" sz="1550" spc="145">
                <a:latin typeface="Calibri"/>
                <a:cs typeface="Calibri"/>
              </a:rPr>
              <a:t> </a:t>
            </a:r>
            <a:r>
              <a:rPr dirty="0" sz="1550" spc="-30">
                <a:latin typeface="Calibri"/>
                <a:cs typeface="Calibri"/>
              </a:rPr>
              <a:t>Pérez-</a:t>
            </a:r>
            <a:r>
              <a:rPr dirty="0" sz="1550">
                <a:latin typeface="Calibri"/>
                <a:cs typeface="Calibri"/>
              </a:rPr>
              <a:t>Jaraiz</a:t>
            </a:r>
            <a:r>
              <a:rPr dirty="0" sz="1550" spc="215">
                <a:latin typeface="Calibri"/>
                <a:cs typeface="Calibri"/>
              </a:rPr>
              <a:t> </a:t>
            </a:r>
            <a:r>
              <a:rPr dirty="0" sz="1550" spc="-20">
                <a:latin typeface="Calibri"/>
                <a:cs typeface="Calibri"/>
              </a:rPr>
              <a:t>Mesa</a:t>
            </a:r>
            <a:endParaRPr sz="1550">
              <a:latin typeface="Calibri"/>
              <a:cs typeface="Calibri"/>
            </a:endParaRPr>
          </a:p>
          <a:p>
            <a:pPr marL="12700" marR="302260">
              <a:lnSpc>
                <a:spcPts val="1150"/>
              </a:lnSpc>
              <a:spcBef>
                <a:spcPts val="75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Producción</a:t>
            </a:r>
            <a:r>
              <a:rPr dirty="0" sz="1100" spc="-2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Servicios</a:t>
            </a:r>
            <a:r>
              <a:rPr dirty="0" sz="1100" spc="-1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de</a:t>
            </a:r>
            <a:r>
              <a:rPr dirty="0" sz="1100" spc="3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Empleo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Production</a:t>
            </a:r>
            <a:r>
              <a:rPr dirty="0" sz="1100" spc="-2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Employment</a:t>
            </a:r>
            <a:r>
              <a:rPr dirty="0" sz="1100" spc="-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Services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8130285" y="5061150"/>
            <a:ext cx="1821814" cy="628650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400">
                <a:latin typeface="Calibri"/>
                <a:cs typeface="Calibri"/>
              </a:rPr>
              <a:t>Mª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José</a:t>
            </a:r>
            <a:r>
              <a:rPr dirty="0" sz="1400" spc="-1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Guerri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Gutiérrez</a:t>
            </a:r>
            <a:endParaRPr sz="1400">
              <a:latin typeface="Calibri"/>
              <a:cs typeface="Calibri"/>
            </a:endParaRPr>
          </a:p>
          <a:p>
            <a:pPr marL="12700" marR="1060450">
              <a:lnSpc>
                <a:spcPts val="1130"/>
              </a:lnSpc>
              <a:spcBef>
                <a:spcPts val="475"/>
              </a:spcBef>
            </a:pP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Operaciones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Operations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7542530" y="3240659"/>
            <a:ext cx="1624965" cy="5619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660"/>
              </a:lnSpc>
              <a:spcBef>
                <a:spcPts val="125"/>
              </a:spcBef>
            </a:pPr>
            <a:r>
              <a:rPr dirty="0" sz="1400">
                <a:latin typeface="Calibri"/>
                <a:cs typeface="Calibri"/>
              </a:rPr>
              <a:t>Jesús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Amores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Romero</a:t>
            </a:r>
            <a:endParaRPr sz="1400">
              <a:latin typeface="Calibri"/>
              <a:cs typeface="Calibri"/>
            </a:endParaRPr>
          </a:p>
          <a:p>
            <a:pPr marL="24765">
              <a:lnSpc>
                <a:spcPts val="1255"/>
              </a:lnSpc>
            </a:pP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Almacén</a:t>
            </a:r>
            <a:endParaRPr sz="1100">
              <a:latin typeface="Calibri"/>
              <a:cs typeface="Calibri"/>
            </a:endParaRPr>
          </a:p>
          <a:p>
            <a:pPr marL="24765">
              <a:lnSpc>
                <a:spcPts val="1275"/>
              </a:lnSpc>
            </a:pP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Warehouse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3124200" y="4752975"/>
            <a:ext cx="209550" cy="376555"/>
            <a:chOff x="3124200" y="4752975"/>
            <a:chExt cx="209550" cy="376555"/>
          </a:xfrm>
        </p:grpSpPr>
        <p:pic>
          <p:nvPicPr>
            <p:cNvPr id="16" name="object 1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24200" y="4752975"/>
              <a:ext cx="209550" cy="200025"/>
            </a:xfrm>
            <a:prstGeom prst="rect">
              <a:avLst/>
            </a:prstGeom>
          </p:spPr>
        </p:pic>
        <p:sp>
          <p:nvSpPr>
            <p:cNvPr id="17" name="object 17" descr=""/>
            <p:cNvSpPr/>
            <p:nvPr/>
          </p:nvSpPr>
          <p:spPr>
            <a:xfrm>
              <a:off x="3233801" y="4900676"/>
              <a:ext cx="0" cy="228600"/>
            </a:xfrm>
            <a:custGeom>
              <a:avLst/>
              <a:gdLst/>
              <a:ahLst/>
              <a:cxnLst/>
              <a:rect l="l" t="t" r="r" b="b"/>
              <a:pathLst>
                <a:path w="0" h="228600">
                  <a:moveTo>
                    <a:pt x="0" y="0"/>
                  </a:moveTo>
                  <a:lnTo>
                    <a:pt x="0" y="228473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8" name="object 18" descr=""/>
          <p:cNvGrpSpPr/>
          <p:nvPr/>
        </p:nvGrpSpPr>
        <p:grpSpPr>
          <a:xfrm>
            <a:off x="8658225" y="4762500"/>
            <a:ext cx="200025" cy="405130"/>
            <a:chOff x="8658225" y="4762500"/>
            <a:chExt cx="200025" cy="405130"/>
          </a:xfrm>
        </p:grpSpPr>
        <p:pic>
          <p:nvPicPr>
            <p:cNvPr id="19" name="object 1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658225" y="4762500"/>
              <a:ext cx="200025" cy="200025"/>
            </a:xfrm>
            <a:prstGeom prst="rect">
              <a:avLst/>
            </a:prstGeom>
          </p:spPr>
        </p:pic>
        <p:sp>
          <p:nvSpPr>
            <p:cNvPr id="20" name="object 20" descr=""/>
            <p:cNvSpPr/>
            <p:nvPr/>
          </p:nvSpPr>
          <p:spPr>
            <a:xfrm>
              <a:off x="8758301" y="4938776"/>
              <a:ext cx="0" cy="228600"/>
            </a:xfrm>
            <a:custGeom>
              <a:avLst/>
              <a:gdLst/>
              <a:ahLst/>
              <a:cxnLst/>
              <a:rect l="l" t="t" r="r" b="b"/>
              <a:pathLst>
                <a:path w="0" h="228600">
                  <a:moveTo>
                    <a:pt x="0" y="0"/>
                  </a:moveTo>
                  <a:lnTo>
                    <a:pt x="0" y="228473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3090291" y="2558986"/>
            <a:ext cx="938530" cy="3695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2499"/>
              </a:lnSpc>
              <a:spcBef>
                <a:spcPts val="95"/>
              </a:spcBef>
            </a:pPr>
            <a:r>
              <a:rPr dirty="0" sz="1100" spc="-10">
                <a:solidFill>
                  <a:srgbClr val="FF0000"/>
                </a:solidFill>
                <a:latin typeface="Calibri"/>
                <a:cs typeface="Calibri"/>
              </a:rPr>
              <a:t>Mantenimiento </a:t>
            </a:r>
            <a:r>
              <a:rPr dirty="0" sz="1100" spc="-10">
                <a:latin typeface="Calibri"/>
                <a:cs typeface="Calibri"/>
              </a:rPr>
              <a:t>Maintenance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3095625" y="3666108"/>
            <a:ext cx="1383665" cy="81470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  <a:spcBef>
                <a:spcPts val="75"/>
              </a:spcBef>
            </a:pPr>
            <a:r>
              <a:rPr dirty="0" sz="1400">
                <a:latin typeface="Calibri"/>
                <a:cs typeface="Calibri"/>
              </a:rPr>
              <a:t>Maite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Latasa </a:t>
            </a:r>
            <a:r>
              <a:rPr dirty="0" sz="1400">
                <a:latin typeface="Calibri"/>
                <a:cs typeface="Calibri"/>
              </a:rPr>
              <a:t>Catalina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Rodriguez</a:t>
            </a:r>
            <a:endParaRPr sz="1400">
              <a:latin typeface="Calibri"/>
              <a:cs typeface="Calibri"/>
            </a:endParaRPr>
          </a:p>
          <a:p>
            <a:pPr marL="13970" marR="431165">
              <a:lnSpc>
                <a:spcPts val="1140"/>
              </a:lnSpc>
              <a:spcBef>
                <a:spcPts val="500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Oficina</a:t>
            </a:r>
            <a:r>
              <a:rPr dirty="0" sz="1100" spc="3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Técnica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Technical</a:t>
            </a:r>
            <a:r>
              <a:rPr dirty="0" sz="1100" spc="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Office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7539101" y="2503170"/>
            <a:ext cx="1630045" cy="5683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>
                <a:latin typeface="Calibri"/>
                <a:cs typeface="Calibri"/>
              </a:rPr>
              <a:t>José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Luis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Martín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Pérez</a:t>
            </a:r>
            <a:endParaRPr sz="1400">
              <a:latin typeface="Calibri"/>
              <a:cs typeface="Calibri"/>
            </a:endParaRPr>
          </a:p>
          <a:p>
            <a:pPr marL="15875" marR="280035" indent="-3810">
              <a:lnSpc>
                <a:spcPts val="1230"/>
              </a:lnSpc>
              <a:spcBef>
                <a:spcPts val="125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Transporte</a:t>
            </a:r>
            <a:r>
              <a:rPr dirty="0" sz="1100" spc="-5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y</a:t>
            </a:r>
            <a:r>
              <a:rPr dirty="0" sz="1100" spc="1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Logística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Transportand</a:t>
            </a:r>
            <a:r>
              <a:rPr dirty="0" sz="1100" spc="17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Logistics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5288026" y="3885565"/>
            <a:ext cx="730250" cy="2425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6915" algn="l"/>
              </a:tabLst>
            </a:pPr>
            <a:r>
              <a:rPr dirty="0" u="sng" sz="1400">
                <a:uFill>
                  <a:solidFill>
                    <a:srgbClr val="C5B8AC"/>
                  </a:solidFill>
                </a:uFill>
                <a:latin typeface="Calibri"/>
                <a:cs typeface="Calibri"/>
              </a:rPr>
              <a:t>	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5943600" y="4019550"/>
            <a:ext cx="899794" cy="209550"/>
            <a:chOff x="5943600" y="4019550"/>
            <a:chExt cx="899794" cy="209550"/>
          </a:xfrm>
        </p:grpSpPr>
        <p:pic>
          <p:nvPicPr>
            <p:cNvPr id="26" name="object 2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43600" y="4019550"/>
              <a:ext cx="209550" cy="209550"/>
            </a:xfrm>
            <a:prstGeom prst="rect">
              <a:avLst/>
            </a:prstGeom>
          </p:spPr>
        </p:pic>
        <p:sp>
          <p:nvSpPr>
            <p:cNvPr id="27" name="object 27" descr=""/>
            <p:cNvSpPr/>
            <p:nvPr/>
          </p:nvSpPr>
          <p:spPr>
            <a:xfrm>
              <a:off x="6177025" y="4148201"/>
              <a:ext cx="666750" cy="0"/>
            </a:xfrm>
            <a:custGeom>
              <a:avLst/>
              <a:gdLst/>
              <a:ahLst/>
              <a:cxnLst/>
              <a:rect l="l" t="t" r="r" b="b"/>
              <a:pathLst>
                <a:path w="666750" h="0">
                  <a:moveTo>
                    <a:pt x="0" y="0"/>
                  </a:moveTo>
                  <a:lnTo>
                    <a:pt x="666242" y="0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7539101" y="3876675"/>
            <a:ext cx="1301750" cy="5880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>
                <a:latin typeface="Calibri"/>
                <a:cs typeface="Calibri"/>
              </a:rPr>
              <a:t>Fco.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Javier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Maeso</a:t>
            </a:r>
            <a:endParaRPr sz="1400">
              <a:latin typeface="Calibri"/>
              <a:cs typeface="Calibri"/>
            </a:endParaRPr>
          </a:p>
          <a:p>
            <a:pPr marL="12700" marR="244475">
              <a:lnSpc>
                <a:spcPct val="102499"/>
              </a:lnSpc>
              <a:spcBef>
                <a:spcPts val="10"/>
              </a:spcBef>
            </a:pPr>
            <a:r>
              <a:rPr dirty="0" sz="1100" spc="-10">
                <a:solidFill>
                  <a:srgbClr val="FF0000"/>
                </a:solidFill>
                <a:latin typeface="Calibri"/>
                <a:cs typeface="Calibri"/>
              </a:rPr>
              <a:t>Compras</a:t>
            </a:r>
            <a:r>
              <a:rPr dirty="0" sz="1100" spc="50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Purchase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 Services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9" name="object 2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381375" y="3738626"/>
            <a:ext cx="4552950" cy="1085850"/>
            <a:chOff x="3381375" y="3738626"/>
            <a:chExt cx="4552950" cy="1085850"/>
          </a:xfrm>
        </p:grpSpPr>
        <p:sp>
          <p:nvSpPr>
            <p:cNvPr id="3" name="object 3" descr=""/>
            <p:cNvSpPr/>
            <p:nvPr/>
          </p:nvSpPr>
          <p:spPr>
            <a:xfrm>
              <a:off x="3567176" y="4148201"/>
              <a:ext cx="4343400" cy="0"/>
            </a:xfrm>
            <a:custGeom>
              <a:avLst/>
              <a:gdLst/>
              <a:ahLst/>
              <a:cxnLst/>
              <a:rect l="l" t="t" r="r" b="b"/>
              <a:pathLst>
                <a:path w="4343400" h="0">
                  <a:moveTo>
                    <a:pt x="0" y="0"/>
                  </a:moveTo>
                  <a:lnTo>
                    <a:pt x="4343146" y="0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81375" y="4029075"/>
              <a:ext cx="228600" cy="257175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34300" y="4076700"/>
              <a:ext cx="200025" cy="180975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3500501" y="3738626"/>
              <a:ext cx="4352925" cy="1085850"/>
            </a:xfrm>
            <a:custGeom>
              <a:avLst/>
              <a:gdLst/>
              <a:ahLst/>
              <a:cxnLst/>
              <a:rect l="l" t="t" r="r" b="b"/>
              <a:pathLst>
                <a:path w="4352925" h="1085850">
                  <a:moveTo>
                    <a:pt x="2047875" y="0"/>
                  </a:moveTo>
                  <a:lnTo>
                    <a:pt x="2047875" y="437006"/>
                  </a:lnTo>
                </a:path>
                <a:path w="4352925" h="1085850">
                  <a:moveTo>
                    <a:pt x="0" y="504825"/>
                  </a:moveTo>
                  <a:lnTo>
                    <a:pt x="0" y="1085596"/>
                  </a:lnTo>
                </a:path>
                <a:path w="4352925" h="1085850">
                  <a:moveTo>
                    <a:pt x="4352925" y="561975"/>
                  </a:moveTo>
                  <a:lnTo>
                    <a:pt x="4352925" y="1028446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648200" y="1830665"/>
            <a:ext cx="2218690" cy="60388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1550">
                <a:latin typeface="Calibri"/>
                <a:cs typeface="Calibri"/>
              </a:rPr>
              <a:t>Mariano</a:t>
            </a:r>
            <a:r>
              <a:rPr dirty="0" sz="1550" spc="120">
                <a:latin typeface="Calibri"/>
                <a:cs typeface="Calibri"/>
              </a:rPr>
              <a:t> </a:t>
            </a:r>
            <a:r>
              <a:rPr dirty="0" sz="1550" spc="-25">
                <a:latin typeface="Calibri"/>
                <a:cs typeface="Calibri"/>
              </a:rPr>
              <a:t>Pérez-</a:t>
            </a:r>
            <a:r>
              <a:rPr dirty="0" sz="1550">
                <a:latin typeface="Calibri"/>
                <a:cs typeface="Calibri"/>
              </a:rPr>
              <a:t>Jaraiz</a:t>
            </a:r>
            <a:r>
              <a:rPr dirty="0" sz="1550" spc="200">
                <a:latin typeface="Calibri"/>
                <a:cs typeface="Calibri"/>
              </a:rPr>
              <a:t> </a:t>
            </a:r>
            <a:r>
              <a:rPr dirty="0" sz="1550" spc="-20">
                <a:latin typeface="Calibri"/>
                <a:cs typeface="Calibri"/>
              </a:rPr>
              <a:t>Masa</a:t>
            </a:r>
            <a:endParaRPr sz="1550">
              <a:latin typeface="Calibri"/>
              <a:cs typeface="Calibri"/>
            </a:endParaRPr>
          </a:p>
          <a:p>
            <a:pPr marL="12700" marR="300990">
              <a:lnSpc>
                <a:spcPct val="73300"/>
              </a:lnSpc>
              <a:spcBef>
                <a:spcPts val="525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Producción</a:t>
            </a:r>
            <a:r>
              <a:rPr dirty="0" sz="1100" spc="27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Servicios</a:t>
            </a:r>
            <a:r>
              <a:rPr dirty="0" sz="1100" spc="-2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de</a:t>
            </a:r>
            <a:r>
              <a:rPr dirty="0" sz="1100" spc="1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Empleo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Production</a:t>
            </a:r>
            <a:r>
              <a:rPr dirty="0" sz="1100" spc="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Employment</a:t>
            </a:r>
            <a:r>
              <a:rPr dirty="0" sz="1100" spc="-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Services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794254" y="4879911"/>
            <a:ext cx="1790064" cy="53086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4604">
              <a:lnSpc>
                <a:spcPts val="1639"/>
              </a:lnSpc>
              <a:spcBef>
                <a:spcPts val="125"/>
              </a:spcBef>
            </a:pPr>
            <a:r>
              <a:rPr dirty="0" sz="1400">
                <a:latin typeface="Calibri"/>
                <a:cs typeface="Calibri"/>
              </a:rPr>
              <a:t>Ramón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Tendero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Serrano</a:t>
            </a:r>
            <a:endParaRPr sz="1400">
              <a:latin typeface="Calibri"/>
              <a:cs typeface="Calibri"/>
            </a:endParaRPr>
          </a:p>
          <a:p>
            <a:pPr marL="14604">
              <a:lnSpc>
                <a:spcPts val="1130"/>
              </a:lnSpc>
            </a:pP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Lavandería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175"/>
              </a:lnSpc>
            </a:pP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Laundry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0749" rIns="0" bIns="0" rtlCol="0" vert="horz">
            <a:spAutoFit/>
          </a:bodyPr>
          <a:lstStyle/>
          <a:p>
            <a:pPr marL="937894">
              <a:lnSpc>
                <a:spcPts val="4140"/>
              </a:lnSpc>
              <a:spcBef>
                <a:spcPts val="105"/>
              </a:spcBef>
            </a:pPr>
            <a:r>
              <a:rPr dirty="0" spc="-10"/>
              <a:t>Producción</a:t>
            </a:r>
            <a:r>
              <a:rPr dirty="0" spc="-345"/>
              <a:t> </a:t>
            </a:r>
            <a:r>
              <a:rPr dirty="0" spc="-10"/>
              <a:t>Servicios</a:t>
            </a:r>
            <a:r>
              <a:rPr dirty="0" spc="-420"/>
              <a:t> </a:t>
            </a:r>
            <a:r>
              <a:rPr dirty="0" spc="-10"/>
              <a:t>de</a:t>
            </a:r>
            <a:r>
              <a:rPr dirty="0" spc="-325"/>
              <a:t> </a:t>
            </a:r>
            <a:r>
              <a:rPr dirty="0"/>
              <a:t>Empleo</a:t>
            </a:r>
            <a:r>
              <a:rPr dirty="0" spc="-295"/>
              <a:t> </a:t>
            </a:r>
            <a:r>
              <a:rPr dirty="0"/>
              <a:t>-</a:t>
            </a:r>
            <a:r>
              <a:rPr dirty="0" spc="-350"/>
              <a:t> </a:t>
            </a:r>
            <a:r>
              <a:rPr dirty="0" spc="-10"/>
              <a:t>Operaciones</a:t>
            </a:r>
          </a:p>
          <a:p>
            <a:pPr marL="842010">
              <a:lnSpc>
                <a:spcPts val="4140"/>
              </a:lnSpc>
            </a:pPr>
            <a:r>
              <a:rPr dirty="0">
                <a:solidFill>
                  <a:srgbClr val="7E7E7E"/>
                </a:solidFill>
              </a:rPr>
              <a:t>|</a:t>
            </a:r>
            <a:r>
              <a:rPr dirty="0" spc="-370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Production</a:t>
            </a:r>
            <a:r>
              <a:rPr dirty="0" spc="-310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Employment</a:t>
            </a:r>
            <a:r>
              <a:rPr dirty="0" spc="-305">
                <a:solidFill>
                  <a:srgbClr val="7E7E7E"/>
                </a:solidFill>
              </a:rPr>
              <a:t> </a:t>
            </a:r>
            <a:r>
              <a:rPr dirty="0">
                <a:solidFill>
                  <a:srgbClr val="7E7E7E"/>
                </a:solidFill>
              </a:rPr>
              <a:t>Services</a:t>
            </a:r>
            <a:r>
              <a:rPr dirty="0" spc="-385">
                <a:solidFill>
                  <a:srgbClr val="7E7E7E"/>
                </a:solidFill>
              </a:rPr>
              <a:t> </a:t>
            </a:r>
            <a:r>
              <a:rPr dirty="0">
                <a:solidFill>
                  <a:srgbClr val="7E7E7E"/>
                </a:solidFill>
              </a:rPr>
              <a:t>-</a:t>
            </a:r>
            <a:r>
              <a:rPr dirty="0" spc="-340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Operations</a:t>
            </a:r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17133" y="6290841"/>
            <a:ext cx="1265369" cy="286397"/>
          </a:xfrm>
          <a:prstGeom prst="rect">
            <a:avLst/>
          </a:prstGeom>
        </p:spPr>
      </p:pic>
      <p:sp>
        <p:nvSpPr>
          <p:cNvPr id="11" name="object 11" descr=""/>
          <p:cNvSpPr txBox="1"/>
          <p:nvPr/>
        </p:nvSpPr>
        <p:spPr>
          <a:xfrm>
            <a:off x="4648200" y="3024553"/>
            <a:ext cx="1821814" cy="59436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400">
                <a:latin typeface="Calibri"/>
                <a:cs typeface="Calibri"/>
              </a:rPr>
              <a:t>Mª</a:t>
            </a:r>
            <a:r>
              <a:rPr dirty="0" sz="1400" spc="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José</a:t>
            </a:r>
            <a:r>
              <a:rPr dirty="0" sz="1400" spc="-10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Guerri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Gutiérrez</a:t>
            </a:r>
            <a:endParaRPr sz="1400">
              <a:latin typeface="Calibri"/>
              <a:cs typeface="Calibri"/>
            </a:endParaRPr>
          </a:p>
          <a:p>
            <a:pPr marL="12700" marR="1060450">
              <a:lnSpc>
                <a:spcPts val="1110"/>
              </a:lnSpc>
              <a:spcBef>
                <a:spcPts val="375"/>
              </a:spcBef>
            </a:pP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Operaciones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Operations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5448300" y="2519426"/>
            <a:ext cx="171450" cy="523875"/>
            <a:chOff x="5448300" y="2519426"/>
            <a:chExt cx="171450" cy="523875"/>
          </a:xfrm>
        </p:grpSpPr>
        <p:sp>
          <p:nvSpPr>
            <p:cNvPr id="13" name="object 13" descr=""/>
            <p:cNvSpPr/>
            <p:nvPr/>
          </p:nvSpPr>
          <p:spPr>
            <a:xfrm>
              <a:off x="5538851" y="2519426"/>
              <a:ext cx="0" cy="523875"/>
            </a:xfrm>
            <a:custGeom>
              <a:avLst/>
              <a:gdLst/>
              <a:ahLst/>
              <a:cxnLst/>
              <a:rect l="l" t="t" r="r" b="b"/>
              <a:pathLst>
                <a:path w="0" h="523875">
                  <a:moveTo>
                    <a:pt x="0" y="0"/>
                  </a:moveTo>
                  <a:lnTo>
                    <a:pt x="0" y="523748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48300" y="2762250"/>
              <a:ext cx="171450" cy="180975"/>
            </a:xfrm>
            <a:prstGeom prst="rect">
              <a:avLst/>
            </a:prstGeom>
          </p:spPr>
        </p:pic>
      </p:grpSp>
      <p:sp>
        <p:nvSpPr>
          <p:cNvPr id="15" name="object 15" descr=""/>
          <p:cNvSpPr txBox="1"/>
          <p:nvPr/>
        </p:nvSpPr>
        <p:spPr>
          <a:xfrm>
            <a:off x="7227316" y="4837366"/>
            <a:ext cx="1563370" cy="577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>
                <a:latin typeface="Calibri"/>
                <a:cs typeface="Calibri"/>
              </a:rPr>
              <a:t>Justo</a:t>
            </a:r>
            <a:r>
              <a:rPr dirty="0" sz="1400" spc="-9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Martín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Sánchez</a:t>
            </a:r>
            <a:endParaRPr sz="1400">
              <a:latin typeface="Calibri"/>
              <a:cs typeface="Calibri"/>
            </a:endParaRPr>
          </a:p>
          <a:p>
            <a:pPr marL="27305" marR="767715">
              <a:lnSpc>
                <a:spcPts val="1280"/>
              </a:lnSpc>
              <a:spcBef>
                <a:spcPts val="110"/>
              </a:spcBef>
            </a:pP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Manipulados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Manipulated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48200" y="1842597"/>
            <a:ext cx="2218690" cy="61150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1550">
                <a:latin typeface="Calibri"/>
                <a:cs typeface="Calibri"/>
              </a:rPr>
              <a:t>Mariano</a:t>
            </a:r>
            <a:r>
              <a:rPr dirty="0" sz="1550" spc="120">
                <a:latin typeface="Calibri"/>
                <a:cs typeface="Calibri"/>
              </a:rPr>
              <a:t> </a:t>
            </a:r>
            <a:r>
              <a:rPr dirty="0" sz="1550" spc="-25">
                <a:latin typeface="Calibri"/>
                <a:cs typeface="Calibri"/>
              </a:rPr>
              <a:t>Pérez-</a:t>
            </a:r>
            <a:r>
              <a:rPr dirty="0" sz="1550">
                <a:latin typeface="Calibri"/>
                <a:cs typeface="Calibri"/>
              </a:rPr>
              <a:t>Jaraiz</a:t>
            </a:r>
            <a:r>
              <a:rPr dirty="0" sz="1550" spc="200">
                <a:latin typeface="Calibri"/>
                <a:cs typeface="Calibri"/>
              </a:rPr>
              <a:t> </a:t>
            </a:r>
            <a:r>
              <a:rPr dirty="0" sz="1550" spc="-20">
                <a:latin typeface="Calibri"/>
                <a:cs typeface="Calibri"/>
              </a:rPr>
              <a:t>Masa</a:t>
            </a:r>
            <a:endParaRPr sz="1550">
              <a:latin typeface="Calibri"/>
              <a:cs typeface="Calibri"/>
            </a:endParaRPr>
          </a:p>
          <a:p>
            <a:pPr marL="12700">
              <a:lnSpc>
                <a:spcPts val="1255"/>
              </a:lnSpc>
              <a:spcBef>
                <a:spcPts val="110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Producción</a:t>
            </a:r>
            <a:r>
              <a:rPr dirty="0" sz="1100" spc="27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Servicios</a:t>
            </a:r>
            <a:r>
              <a:rPr dirty="0" sz="1100" spc="-2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de</a:t>
            </a:r>
            <a:r>
              <a:rPr dirty="0" sz="1100" spc="1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Empleo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255"/>
              </a:lnSpc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Production</a:t>
            </a:r>
            <a:r>
              <a:rPr dirty="0" sz="1100" spc="-1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Employment</a:t>
            </a:r>
            <a:r>
              <a:rPr dirty="0" sz="1100" spc="-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Services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0749" rIns="0" bIns="0" rtlCol="0" vert="horz">
            <a:spAutoFit/>
          </a:bodyPr>
          <a:lstStyle/>
          <a:p>
            <a:pPr algn="ctr" marL="424815">
              <a:lnSpc>
                <a:spcPts val="4140"/>
              </a:lnSpc>
              <a:spcBef>
                <a:spcPts val="105"/>
              </a:spcBef>
            </a:pPr>
            <a:r>
              <a:rPr dirty="0" spc="-10"/>
              <a:t>Producción</a:t>
            </a:r>
            <a:r>
              <a:rPr dirty="0" spc="-340"/>
              <a:t> </a:t>
            </a:r>
            <a:r>
              <a:rPr dirty="0" spc="-10"/>
              <a:t>Servicios</a:t>
            </a:r>
            <a:r>
              <a:rPr dirty="0" spc="-415"/>
              <a:t> </a:t>
            </a:r>
            <a:r>
              <a:rPr dirty="0" spc="-10"/>
              <a:t>de</a:t>
            </a:r>
            <a:r>
              <a:rPr dirty="0" spc="-310"/>
              <a:t> </a:t>
            </a:r>
            <a:r>
              <a:rPr dirty="0"/>
              <a:t>Empleo</a:t>
            </a:r>
            <a:r>
              <a:rPr dirty="0" spc="-330"/>
              <a:t> </a:t>
            </a:r>
            <a:r>
              <a:rPr dirty="0"/>
              <a:t>-</a:t>
            </a:r>
            <a:r>
              <a:rPr dirty="0" spc="-340"/>
              <a:t> </a:t>
            </a:r>
            <a:r>
              <a:rPr dirty="0" spc="-10"/>
              <a:t>Outsourcing</a:t>
            </a:r>
          </a:p>
          <a:p>
            <a:pPr algn="ctr" marL="362585">
              <a:lnSpc>
                <a:spcPts val="4140"/>
              </a:lnSpc>
            </a:pPr>
            <a:r>
              <a:rPr dirty="0">
                <a:solidFill>
                  <a:srgbClr val="7E7E7E"/>
                </a:solidFill>
              </a:rPr>
              <a:t>|</a:t>
            </a:r>
            <a:r>
              <a:rPr dirty="0" spc="-365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Production</a:t>
            </a:r>
            <a:r>
              <a:rPr dirty="0" spc="-320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Employment</a:t>
            </a:r>
            <a:r>
              <a:rPr dirty="0" spc="-300">
                <a:solidFill>
                  <a:srgbClr val="7E7E7E"/>
                </a:solidFill>
              </a:rPr>
              <a:t> </a:t>
            </a:r>
            <a:r>
              <a:rPr dirty="0">
                <a:solidFill>
                  <a:srgbClr val="7E7E7E"/>
                </a:solidFill>
              </a:rPr>
              <a:t>Services</a:t>
            </a:r>
            <a:r>
              <a:rPr dirty="0" spc="-405">
                <a:solidFill>
                  <a:srgbClr val="7E7E7E"/>
                </a:solidFill>
              </a:rPr>
              <a:t> </a:t>
            </a:r>
            <a:r>
              <a:rPr dirty="0">
                <a:solidFill>
                  <a:srgbClr val="7E7E7E"/>
                </a:solidFill>
              </a:rPr>
              <a:t>-</a:t>
            </a:r>
            <a:r>
              <a:rPr dirty="0" spc="-330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Outsourcing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5290" y="6386089"/>
            <a:ext cx="1257606" cy="286397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6528816" y="4406140"/>
            <a:ext cx="1668145" cy="656590"/>
          </a:xfrm>
          <a:prstGeom prst="rect">
            <a:avLst/>
          </a:prstGeom>
        </p:spPr>
        <p:txBody>
          <a:bodyPr wrap="square" lIns="0" tIns="723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dirty="0" sz="1400">
                <a:latin typeface="Calibri"/>
                <a:cs typeface="Calibri"/>
              </a:rPr>
              <a:t>Gema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Ramos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Martínez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215"/>
              </a:lnSpc>
              <a:spcBef>
                <a:spcPts val="380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Gestión</a:t>
            </a:r>
            <a:r>
              <a:rPr dirty="0" sz="1100" spc="1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Documental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215"/>
              </a:lnSpc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Document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 Management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1345926" y="6546215"/>
            <a:ext cx="25463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888888"/>
                </a:solidFill>
                <a:latin typeface="Calibri"/>
                <a:cs typeface="Calibri"/>
              </a:rPr>
              <a:t>16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3581400" y="3481451"/>
            <a:ext cx="3505200" cy="690880"/>
            <a:chOff x="3581400" y="3481451"/>
            <a:chExt cx="3505200" cy="690880"/>
          </a:xfrm>
        </p:grpSpPr>
        <p:sp>
          <p:nvSpPr>
            <p:cNvPr id="8" name="object 8" descr=""/>
            <p:cNvSpPr/>
            <p:nvPr/>
          </p:nvSpPr>
          <p:spPr>
            <a:xfrm>
              <a:off x="3586225" y="4052951"/>
              <a:ext cx="3331845" cy="0"/>
            </a:xfrm>
            <a:custGeom>
              <a:avLst/>
              <a:gdLst/>
              <a:ahLst/>
              <a:cxnLst/>
              <a:rect l="l" t="t" r="r" b="b"/>
              <a:pathLst>
                <a:path w="3331845" h="0">
                  <a:moveTo>
                    <a:pt x="0" y="0"/>
                  </a:moveTo>
                  <a:lnTo>
                    <a:pt x="3331718" y="0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81400" y="3962400"/>
              <a:ext cx="209550" cy="200025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53050" y="3971925"/>
              <a:ext cx="209550" cy="200025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86575" y="3933825"/>
              <a:ext cx="200025" cy="209550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5453126" y="3481451"/>
              <a:ext cx="0" cy="466725"/>
            </a:xfrm>
            <a:custGeom>
              <a:avLst/>
              <a:gdLst/>
              <a:ahLst/>
              <a:cxnLst/>
              <a:rect l="l" t="t" r="r" b="b"/>
              <a:pathLst>
                <a:path w="0" h="466725">
                  <a:moveTo>
                    <a:pt x="0" y="0"/>
                  </a:moveTo>
                  <a:lnTo>
                    <a:pt x="0" y="466598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4779009" y="2895730"/>
            <a:ext cx="2407920" cy="58420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400">
                <a:latin typeface="Calibri"/>
                <a:cs typeface="Calibri"/>
              </a:rPr>
              <a:t>Ángela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Inoges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Parra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225"/>
              </a:lnSpc>
              <a:spcBef>
                <a:spcPts val="125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Outsourcing</a:t>
            </a:r>
            <a:r>
              <a:rPr dirty="0" sz="1100" spc="-1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y</a:t>
            </a:r>
            <a:r>
              <a:rPr dirty="0" sz="1100" spc="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Gestión</a:t>
            </a:r>
            <a:r>
              <a:rPr dirty="0" sz="1100" spc="-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Documental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220"/>
              </a:lnSpc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Outsourcing</a:t>
            </a:r>
            <a:r>
              <a:rPr dirty="0" sz="1100" spc="-1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dirty="0" sz="1100" spc="-1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Document</a:t>
            </a:r>
            <a:r>
              <a:rPr dirty="0" sz="1100" spc="-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Management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794000" y="4507865"/>
            <a:ext cx="1668780" cy="7759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>
                <a:latin typeface="Calibri"/>
                <a:cs typeface="Calibri"/>
              </a:rPr>
              <a:t>Mª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Jesús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Gil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Sanz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535"/>
              </a:lnSpc>
              <a:spcBef>
                <a:spcPts val="45"/>
              </a:spcBef>
            </a:pPr>
            <a:r>
              <a:rPr dirty="0" sz="1400">
                <a:latin typeface="Calibri"/>
                <a:cs typeface="Calibri"/>
              </a:rPr>
              <a:t>Manuel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Martín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Gómez</a:t>
            </a:r>
            <a:endParaRPr sz="1400">
              <a:latin typeface="Calibri"/>
              <a:cs typeface="Calibri"/>
            </a:endParaRPr>
          </a:p>
          <a:p>
            <a:pPr marL="22225">
              <a:lnSpc>
                <a:spcPts val="1175"/>
              </a:lnSpc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Supervisión</a:t>
            </a:r>
            <a:r>
              <a:rPr dirty="0" sz="1100" spc="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de</a:t>
            </a:r>
            <a:r>
              <a:rPr dirty="0" sz="1100" spc="3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Outsourcing</a:t>
            </a:r>
            <a:endParaRPr sz="1100">
              <a:latin typeface="Calibri"/>
              <a:cs typeface="Calibri"/>
            </a:endParaRPr>
          </a:p>
          <a:p>
            <a:pPr marL="26034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Outsourcing</a:t>
            </a:r>
            <a:r>
              <a:rPr dirty="0" sz="1100" spc="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Supervision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5381625" y="2519426"/>
            <a:ext cx="180975" cy="457200"/>
            <a:chOff x="5381625" y="2519426"/>
            <a:chExt cx="180975" cy="457200"/>
          </a:xfrm>
        </p:grpSpPr>
        <p:sp>
          <p:nvSpPr>
            <p:cNvPr id="16" name="object 16" descr=""/>
            <p:cNvSpPr/>
            <p:nvPr/>
          </p:nvSpPr>
          <p:spPr>
            <a:xfrm>
              <a:off x="5472176" y="2519426"/>
              <a:ext cx="0" cy="457200"/>
            </a:xfrm>
            <a:custGeom>
              <a:avLst/>
              <a:gdLst/>
              <a:ahLst/>
              <a:cxnLst/>
              <a:rect l="l" t="t" r="r" b="b"/>
              <a:pathLst>
                <a:path w="0" h="457200">
                  <a:moveTo>
                    <a:pt x="0" y="0"/>
                  </a:moveTo>
                  <a:lnTo>
                    <a:pt x="0" y="457073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81625" y="2714625"/>
              <a:ext cx="180975" cy="17145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5290" y="6440015"/>
            <a:ext cx="1257606" cy="28141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1847850" y="2962275"/>
            <a:ext cx="7985759" cy="228600"/>
            <a:chOff x="1847850" y="2962275"/>
            <a:chExt cx="7985759" cy="228600"/>
          </a:xfrm>
        </p:grpSpPr>
        <p:sp>
          <p:nvSpPr>
            <p:cNvPr id="4" name="object 4" descr=""/>
            <p:cNvSpPr/>
            <p:nvPr/>
          </p:nvSpPr>
          <p:spPr>
            <a:xfrm>
              <a:off x="1909826" y="3109976"/>
              <a:ext cx="7920355" cy="0"/>
            </a:xfrm>
            <a:custGeom>
              <a:avLst/>
              <a:gdLst/>
              <a:ahLst/>
              <a:cxnLst/>
              <a:rect l="l" t="t" r="r" b="b"/>
              <a:pathLst>
                <a:path w="7920355" h="0">
                  <a:moveTo>
                    <a:pt x="0" y="0"/>
                  </a:moveTo>
                  <a:lnTo>
                    <a:pt x="7920101" y="0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47850" y="2981325"/>
              <a:ext cx="209550" cy="20955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620250" y="2971800"/>
              <a:ext cx="209550" cy="200025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05300" y="2962275"/>
              <a:ext cx="209550" cy="200025"/>
            </a:xfrm>
            <a:prstGeom prst="rect">
              <a:avLst/>
            </a:prstGeom>
          </p:spPr>
        </p:pic>
      </p:grpSp>
      <p:sp>
        <p:nvSpPr>
          <p:cNvPr id="8" name="object 8" descr=""/>
          <p:cNvSpPr txBox="1"/>
          <p:nvPr/>
        </p:nvSpPr>
        <p:spPr>
          <a:xfrm>
            <a:off x="1524253" y="3195065"/>
            <a:ext cx="1419225" cy="7524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5875">
              <a:lnSpc>
                <a:spcPts val="1839"/>
              </a:lnSpc>
              <a:spcBef>
                <a:spcPts val="125"/>
              </a:spcBef>
            </a:pPr>
            <a:r>
              <a:rPr dirty="0" sz="1550" spc="-10">
                <a:solidFill>
                  <a:srgbClr val="FF5D5D"/>
                </a:solidFill>
                <a:latin typeface="Calibri"/>
                <a:cs typeface="Calibri"/>
              </a:rPr>
              <a:t>Barcelona</a:t>
            </a:r>
            <a:endParaRPr sz="1550">
              <a:latin typeface="Calibri"/>
              <a:cs typeface="Calibri"/>
            </a:endParaRPr>
          </a:p>
          <a:p>
            <a:pPr marL="12700">
              <a:lnSpc>
                <a:spcPts val="1420"/>
              </a:lnSpc>
            </a:pPr>
            <a:r>
              <a:rPr dirty="0" sz="1200">
                <a:latin typeface="Calibri"/>
                <a:cs typeface="Calibri"/>
              </a:rPr>
              <a:t>Jonathan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Romero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Rico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dirty="0" sz="950">
                <a:solidFill>
                  <a:srgbClr val="FF0000"/>
                </a:solidFill>
                <a:latin typeface="Calibri"/>
                <a:cs typeface="Calibri"/>
              </a:rPr>
              <a:t>Responsable</a:t>
            </a:r>
            <a:r>
              <a:rPr dirty="0" sz="950" spc="25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950" spc="-10">
                <a:solidFill>
                  <a:srgbClr val="FF0000"/>
                </a:solidFill>
                <a:latin typeface="Calibri"/>
                <a:cs typeface="Calibri"/>
              </a:rPr>
              <a:t>Delegación</a:t>
            </a:r>
            <a:endParaRPr sz="950">
              <a:latin typeface="Calibri"/>
              <a:cs typeface="Calibri"/>
            </a:endParaRPr>
          </a:p>
          <a:p>
            <a:pPr marL="33020">
              <a:lnSpc>
                <a:spcPct val="100000"/>
              </a:lnSpc>
              <a:spcBef>
                <a:spcPts val="130"/>
              </a:spcBef>
            </a:pPr>
            <a:r>
              <a:rPr dirty="0" sz="900" spc="50">
                <a:solidFill>
                  <a:srgbClr val="7E7E7E"/>
                </a:solidFill>
                <a:latin typeface="Calibri"/>
                <a:cs typeface="Calibri"/>
              </a:rPr>
              <a:t>Head</a:t>
            </a:r>
            <a:r>
              <a:rPr dirty="0" sz="900" spc="-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900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dirty="0" sz="900" spc="-10">
                <a:solidFill>
                  <a:srgbClr val="7E7E7E"/>
                </a:solidFill>
                <a:latin typeface="Calibri"/>
                <a:cs typeface="Calibri"/>
              </a:rPr>
              <a:t>Delegation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490334" y="3180778"/>
            <a:ext cx="1388745" cy="7156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-10">
                <a:solidFill>
                  <a:srgbClr val="FF5D5D"/>
                </a:solidFill>
                <a:latin typeface="Calibri"/>
                <a:cs typeface="Calibri"/>
              </a:rPr>
              <a:t>Málaga</a:t>
            </a:r>
            <a:endParaRPr sz="1550">
              <a:latin typeface="Calibri"/>
              <a:cs typeface="Calibri"/>
            </a:endParaRPr>
          </a:p>
          <a:p>
            <a:pPr marL="30480">
              <a:lnSpc>
                <a:spcPts val="1335"/>
              </a:lnSpc>
              <a:spcBef>
                <a:spcPts val="50"/>
              </a:spcBef>
            </a:pPr>
            <a:r>
              <a:rPr dirty="0" sz="1200">
                <a:latin typeface="Calibri"/>
                <a:cs typeface="Calibri"/>
              </a:rPr>
              <a:t>Miguel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Ángel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Ramírez</a:t>
            </a:r>
            <a:endParaRPr sz="1200">
              <a:latin typeface="Calibri"/>
              <a:cs typeface="Calibri"/>
            </a:endParaRPr>
          </a:p>
          <a:p>
            <a:pPr marL="31115">
              <a:lnSpc>
                <a:spcPts val="975"/>
              </a:lnSpc>
            </a:pPr>
            <a:r>
              <a:rPr dirty="0" sz="900">
                <a:solidFill>
                  <a:srgbClr val="FF5D5D"/>
                </a:solidFill>
                <a:latin typeface="Calibri"/>
                <a:cs typeface="Calibri"/>
              </a:rPr>
              <a:t>Responsable</a:t>
            </a:r>
            <a:r>
              <a:rPr dirty="0" sz="900" spc="16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FF5D5D"/>
                </a:solidFill>
                <a:latin typeface="Calibri"/>
                <a:cs typeface="Calibri"/>
              </a:rPr>
              <a:t>Delegación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900" spc="50">
                <a:solidFill>
                  <a:srgbClr val="7E7E7E"/>
                </a:solidFill>
                <a:latin typeface="Calibri"/>
                <a:cs typeface="Calibri"/>
              </a:rPr>
              <a:t>Head</a:t>
            </a:r>
            <a:r>
              <a:rPr dirty="0" sz="900" spc="-5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900">
                <a:solidFill>
                  <a:srgbClr val="7E7E7E"/>
                </a:solidFill>
                <a:latin typeface="Calibri"/>
                <a:cs typeface="Calibri"/>
              </a:rPr>
              <a:t>of </a:t>
            </a:r>
            <a:r>
              <a:rPr dirty="0" sz="900" spc="-10">
                <a:solidFill>
                  <a:srgbClr val="7E7E7E"/>
                </a:solidFill>
                <a:latin typeface="Calibri"/>
                <a:cs typeface="Calibri"/>
              </a:rPr>
              <a:t>Delegation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774440" y="3195065"/>
            <a:ext cx="1688464" cy="70866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-10">
                <a:solidFill>
                  <a:srgbClr val="FF5D5D"/>
                </a:solidFill>
                <a:latin typeface="Calibri"/>
                <a:cs typeface="Calibri"/>
              </a:rPr>
              <a:t>Tenerife</a:t>
            </a:r>
            <a:endParaRPr sz="1550">
              <a:latin typeface="Calibri"/>
              <a:cs typeface="Calibri"/>
            </a:endParaRPr>
          </a:p>
          <a:p>
            <a:pPr marL="45085">
              <a:lnSpc>
                <a:spcPts val="1345"/>
              </a:lnSpc>
              <a:spcBef>
                <a:spcPts val="55"/>
              </a:spcBef>
            </a:pPr>
            <a:r>
              <a:rPr dirty="0" sz="1200">
                <a:latin typeface="Calibri"/>
                <a:cs typeface="Calibri"/>
              </a:rPr>
              <a:t>Juan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Luís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Hernández</a:t>
            </a:r>
            <a:r>
              <a:rPr dirty="0" sz="1200" spc="5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Pérez</a:t>
            </a:r>
            <a:endParaRPr sz="1200">
              <a:latin typeface="Calibri"/>
              <a:cs typeface="Calibri"/>
            </a:endParaRPr>
          </a:p>
          <a:p>
            <a:pPr marL="20955">
              <a:lnSpc>
                <a:spcPts val="985"/>
              </a:lnSpc>
            </a:pPr>
            <a:r>
              <a:rPr dirty="0" sz="900">
                <a:solidFill>
                  <a:srgbClr val="FF5D5D"/>
                </a:solidFill>
                <a:latin typeface="Calibri"/>
                <a:cs typeface="Calibri"/>
              </a:rPr>
              <a:t>Opera</a:t>
            </a:r>
            <a:r>
              <a:rPr dirty="0" sz="900" spc="-10">
                <a:solidFill>
                  <a:srgbClr val="FF5D5D"/>
                </a:solidFill>
                <a:latin typeface="Calibri"/>
                <a:cs typeface="Calibri"/>
              </a:rPr>
              <a:t> ciones</a:t>
            </a:r>
            <a:endParaRPr sz="900">
              <a:latin typeface="Calibri"/>
              <a:cs typeface="Calibri"/>
            </a:endParaRPr>
          </a:p>
          <a:p>
            <a:pPr marL="20320">
              <a:lnSpc>
                <a:spcPct val="100000"/>
              </a:lnSpc>
              <a:spcBef>
                <a:spcPts val="25"/>
              </a:spcBef>
            </a:pPr>
            <a:r>
              <a:rPr dirty="0" sz="900" spc="-10">
                <a:solidFill>
                  <a:srgbClr val="7E7E7E"/>
                </a:solidFill>
                <a:latin typeface="Calibri"/>
                <a:cs typeface="Calibri"/>
              </a:rPr>
              <a:t>Operations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5688203" y="2557526"/>
            <a:ext cx="1294130" cy="643255"/>
            <a:chOff x="5688203" y="2557526"/>
            <a:chExt cx="1294130" cy="643255"/>
          </a:xfrm>
        </p:grpSpPr>
        <p:pic>
          <p:nvPicPr>
            <p:cNvPr id="12" name="object 1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72275" y="3000375"/>
              <a:ext cx="209550" cy="200025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5691251" y="2557526"/>
              <a:ext cx="0" cy="552450"/>
            </a:xfrm>
            <a:custGeom>
              <a:avLst/>
              <a:gdLst/>
              <a:ahLst/>
              <a:cxnLst/>
              <a:rect l="l" t="t" r="r" b="b"/>
              <a:pathLst>
                <a:path w="0" h="552450">
                  <a:moveTo>
                    <a:pt x="0" y="0"/>
                  </a:moveTo>
                  <a:lnTo>
                    <a:pt x="0" y="552323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9210040" y="3207067"/>
            <a:ext cx="1410970" cy="7029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835"/>
              </a:lnSpc>
              <a:spcBef>
                <a:spcPts val="125"/>
              </a:spcBef>
            </a:pPr>
            <a:r>
              <a:rPr dirty="0" sz="1550">
                <a:solidFill>
                  <a:srgbClr val="FF5D5D"/>
                </a:solidFill>
                <a:latin typeface="Calibri"/>
                <a:cs typeface="Calibri"/>
              </a:rPr>
              <a:t>Las</a:t>
            </a:r>
            <a:r>
              <a:rPr dirty="0" sz="1550" spc="2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FF5D5D"/>
                </a:solidFill>
                <a:latin typeface="Calibri"/>
                <a:cs typeface="Calibri"/>
              </a:rPr>
              <a:t>Palmas</a:t>
            </a:r>
            <a:endParaRPr sz="1550">
              <a:latin typeface="Calibri"/>
              <a:cs typeface="Calibri"/>
            </a:endParaRPr>
          </a:p>
          <a:p>
            <a:pPr marL="12700">
              <a:lnSpc>
                <a:spcPts val="1385"/>
              </a:lnSpc>
            </a:pPr>
            <a:r>
              <a:rPr dirty="0" sz="1200">
                <a:latin typeface="Calibri"/>
                <a:cs typeface="Calibri"/>
              </a:rPr>
              <a:t>Ángel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Granda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Calderín</a:t>
            </a:r>
            <a:endParaRPr sz="1200">
              <a:latin typeface="Calibri"/>
              <a:cs typeface="Calibri"/>
            </a:endParaRPr>
          </a:p>
          <a:p>
            <a:pPr marL="40640" marR="754380" indent="-8255">
              <a:lnSpc>
                <a:spcPts val="1030"/>
              </a:lnSpc>
              <a:spcBef>
                <a:spcPts val="50"/>
              </a:spcBef>
            </a:pPr>
            <a:r>
              <a:rPr dirty="0" sz="900" spc="-10">
                <a:solidFill>
                  <a:srgbClr val="FF5D5D"/>
                </a:solidFill>
                <a:latin typeface="Calibri"/>
                <a:cs typeface="Calibri"/>
              </a:rPr>
              <a:t>Operaciones</a:t>
            </a:r>
            <a:r>
              <a:rPr dirty="0" sz="900" spc="50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7E7E7E"/>
                </a:solidFill>
                <a:latin typeface="Calibri"/>
                <a:cs typeface="Calibri"/>
              </a:rPr>
              <a:t>Operations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0749" rIns="0" bIns="0" rtlCol="0" vert="horz">
            <a:spAutoFit/>
          </a:bodyPr>
          <a:lstStyle/>
          <a:p>
            <a:pPr algn="ctr">
              <a:lnSpc>
                <a:spcPts val="4140"/>
              </a:lnSpc>
              <a:spcBef>
                <a:spcPts val="105"/>
              </a:spcBef>
            </a:pPr>
            <a:r>
              <a:rPr dirty="0" spc="-10"/>
              <a:t>Producción</a:t>
            </a:r>
            <a:r>
              <a:rPr dirty="0" spc="-345"/>
              <a:t> </a:t>
            </a:r>
            <a:r>
              <a:rPr dirty="0"/>
              <a:t>–</a:t>
            </a:r>
            <a:r>
              <a:rPr dirty="0" spc="-325"/>
              <a:t> </a:t>
            </a:r>
            <a:r>
              <a:rPr dirty="0"/>
              <a:t>S.</a:t>
            </a:r>
            <a:r>
              <a:rPr dirty="0" spc="-415"/>
              <a:t> </a:t>
            </a:r>
            <a:r>
              <a:rPr dirty="0"/>
              <a:t>Empleo</a:t>
            </a:r>
            <a:r>
              <a:rPr dirty="0" spc="-345"/>
              <a:t> </a:t>
            </a:r>
            <a:r>
              <a:rPr dirty="0"/>
              <a:t>–</a:t>
            </a:r>
            <a:r>
              <a:rPr dirty="0" spc="-320"/>
              <a:t> </a:t>
            </a:r>
            <a:r>
              <a:rPr dirty="0" spc="-10"/>
              <a:t>Operaciones</a:t>
            </a:r>
            <a:r>
              <a:rPr dirty="0" spc="-390"/>
              <a:t> </a:t>
            </a:r>
            <a:r>
              <a:rPr dirty="0"/>
              <a:t>-</a:t>
            </a:r>
            <a:r>
              <a:rPr dirty="0" spc="-265"/>
              <a:t> </a:t>
            </a:r>
            <a:r>
              <a:rPr dirty="0" spc="-10"/>
              <a:t>Delegaciones</a:t>
            </a:r>
          </a:p>
          <a:p>
            <a:pPr algn="ctr" marL="363855">
              <a:lnSpc>
                <a:spcPts val="4140"/>
              </a:lnSpc>
            </a:pPr>
            <a:r>
              <a:rPr dirty="0">
                <a:solidFill>
                  <a:srgbClr val="7E7E7E"/>
                </a:solidFill>
              </a:rPr>
              <a:t>|</a:t>
            </a:r>
            <a:r>
              <a:rPr dirty="0" spc="-365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Production</a:t>
            </a:r>
            <a:r>
              <a:rPr dirty="0" spc="-330">
                <a:solidFill>
                  <a:srgbClr val="7E7E7E"/>
                </a:solidFill>
              </a:rPr>
              <a:t> </a:t>
            </a:r>
            <a:r>
              <a:rPr dirty="0">
                <a:solidFill>
                  <a:srgbClr val="7E7E7E"/>
                </a:solidFill>
              </a:rPr>
              <a:t>–</a:t>
            </a:r>
            <a:r>
              <a:rPr dirty="0" spc="-320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Operations</a:t>
            </a:r>
            <a:r>
              <a:rPr dirty="0" spc="-380">
                <a:solidFill>
                  <a:srgbClr val="7E7E7E"/>
                </a:solidFill>
              </a:rPr>
              <a:t> </a:t>
            </a:r>
            <a:r>
              <a:rPr dirty="0">
                <a:solidFill>
                  <a:srgbClr val="7E7E7E"/>
                </a:solidFill>
              </a:rPr>
              <a:t>S.</a:t>
            </a:r>
            <a:r>
              <a:rPr dirty="0" spc="-330">
                <a:solidFill>
                  <a:srgbClr val="7E7E7E"/>
                </a:solidFill>
              </a:rPr>
              <a:t> </a:t>
            </a:r>
            <a:r>
              <a:rPr dirty="0">
                <a:solidFill>
                  <a:srgbClr val="7E7E7E"/>
                </a:solidFill>
              </a:rPr>
              <a:t>-</a:t>
            </a:r>
            <a:r>
              <a:rPr dirty="0" spc="-335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Delegations</a:t>
            </a:r>
          </a:p>
        </p:txBody>
      </p:sp>
      <p:sp>
        <p:nvSpPr>
          <p:cNvPr id="16" name="object 16" descr=""/>
          <p:cNvSpPr txBox="1"/>
          <p:nvPr/>
        </p:nvSpPr>
        <p:spPr>
          <a:xfrm>
            <a:off x="4706620" y="1800364"/>
            <a:ext cx="2218690" cy="671830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dirty="0" sz="1550">
                <a:latin typeface="Calibri"/>
                <a:cs typeface="Calibri"/>
              </a:rPr>
              <a:t>Mariano</a:t>
            </a:r>
            <a:r>
              <a:rPr dirty="0" sz="1550" spc="120">
                <a:latin typeface="Calibri"/>
                <a:cs typeface="Calibri"/>
              </a:rPr>
              <a:t> </a:t>
            </a:r>
            <a:r>
              <a:rPr dirty="0" sz="1550" spc="-25">
                <a:latin typeface="Calibri"/>
                <a:cs typeface="Calibri"/>
              </a:rPr>
              <a:t>Pérez-</a:t>
            </a:r>
            <a:r>
              <a:rPr dirty="0" sz="1550">
                <a:latin typeface="Calibri"/>
                <a:cs typeface="Calibri"/>
              </a:rPr>
              <a:t>Jaraiz</a:t>
            </a:r>
            <a:r>
              <a:rPr dirty="0" sz="1550" spc="200">
                <a:latin typeface="Calibri"/>
                <a:cs typeface="Calibri"/>
              </a:rPr>
              <a:t> </a:t>
            </a:r>
            <a:r>
              <a:rPr dirty="0" sz="1550" spc="-20">
                <a:latin typeface="Calibri"/>
                <a:cs typeface="Calibri"/>
              </a:rPr>
              <a:t>Masa</a:t>
            </a:r>
            <a:endParaRPr sz="1550">
              <a:latin typeface="Calibri"/>
              <a:cs typeface="Calibri"/>
            </a:endParaRPr>
          </a:p>
          <a:p>
            <a:pPr marL="27940">
              <a:lnSpc>
                <a:spcPct val="100000"/>
              </a:lnSpc>
              <a:spcBef>
                <a:spcPts val="170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Produccións</a:t>
            </a:r>
            <a:r>
              <a:rPr dirty="0" sz="1100" spc="-2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Servicios</a:t>
            </a:r>
            <a:r>
              <a:rPr dirty="0" sz="1100" spc="-2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de</a:t>
            </a:r>
            <a:r>
              <a:rPr dirty="0" sz="1100" spc="2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Empleo</a:t>
            </a:r>
            <a:endParaRPr sz="1100">
              <a:latin typeface="Calibri"/>
              <a:cs typeface="Calibri"/>
            </a:endParaRPr>
          </a:p>
          <a:p>
            <a:pPr marL="27305">
              <a:lnSpc>
                <a:spcPct val="100000"/>
              </a:lnSpc>
              <a:spcBef>
                <a:spcPts val="195"/>
              </a:spcBef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Production</a:t>
            </a:r>
            <a:r>
              <a:rPr dirty="0" sz="1100" spc="-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Employment</a:t>
            </a:r>
            <a:r>
              <a:rPr dirty="0" sz="1100" spc="-1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Services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1345926" y="6355079"/>
            <a:ext cx="25463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888888"/>
                </a:solidFill>
                <a:latin typeface="Calibri"/>
                <a:cs typeface="Calibri"/>
              </a:rPr>
              <a:t>17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4910201" y="2176526"/>
            <a:ext cx="1932939" cy="2905125"/>
          </a:xfrm>
          <a:custGeom>
            <a:avLst/>
            <a:gdLst/>
            <a:ahLst/>
            <a:cxnLst/>
            <a:rect l="l" t="t" r="r" b="b"/>
            <a:pathLst>
              <a:path w="1932940" h="2905125">
                <a:moveTo>
                  <a:pt x="0" y="352425"/>
                </a:moveTo>
                <a:lnTo>
                  <a:pt x="1932431" y="352425"/>
                </a:lnTo>
              </a:path>
              <a:path w="1932940" h="2905125">
                <a:moveTo>
                  <a:pt x="1076325" y="0"/>
                </a:moveTo>
                <a:lnTo>
                  <a:pt x="1076325" y="2904871"/>
                </a:lnTo>
              </a:path>
            </a:pathLst>
          </a:custGeom>
          <a:ln w="6096">
            <a:solidFill>
              <a:srgbClr val="C5B8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5104129" y="1308417"/>
            <a:ext cx="2068830" cy="631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085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Enrique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Grande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Pardo</a:t>
            </a:r>
            <a:endParaRPr sz="1800">
              <a:latin typeface="Calibri"/>
              <a:cs typeface="Calibri"/>
            </a:endParaRPr>
          </a:p>
          <a:p>
            <a:pPr marL="17145">
              <a:lnSpc>
                <a:spcPts val="1245"/>
              </a:lnSpc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Director</a:t>
            </a:r>
            <a:r>
              <a:rPr dirty="0" sz="1100" spc="-4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General</a:t>
            </a:r>
            <a:endParaRPr sz="1100">
              <a:latin typeface="Calibri"/>
              <a:cs typeface="Calibri"/>
            </a:endParaRPr>
          </a:p>
          <a:p>
            <a:pPr marL="17145">
              <a:lnSpc>
                <a:spcPct val="100000"/>
              </a:lnSpc>
              <a:spcBef>
                <a:spcPts val="114"/>
              </a:spcBef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Managing</a:t>
            </a:r>
            <a:r>
              <a:rPr dirty="0" sz="1100" spc="-7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Director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233801" y="2118672"/>
            <a:ext cx="1833880" cy="511809"/>
          </a:xfrm>
          <a:prstGeom prst="rect">
            <a:avLst/>
          </a:prstGeom>
        </p:spPr>
        <p:txBody>
          <a:bodyPr wrap="square" lIns="0" tIns="590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dirty="0" sz="1550">
                <a:latin typeface="Calibri"/>
                <a:cs typeface="Calibri"/>
              </a:rPr>
              <a:t>Cristina</a:t>
            </a:r>
            <a:r>
              <a:rPr dirty="0" sz="1550" spc="100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Llana</a:t>
            </a:r>
            <a:r>
              <a:rPr dirty="0" sz="1550" spc="25">
                <a:latin typeface="Calibri"/>
                <a:cs typeface="Calibri"/>
              </a:rPr>
              <a:t> </a:t>
            </a:r>
            <a:r>
              <a:rPr dirty="0" sz="1550" spc="-10">
                <a:latin typeface="Calibri"/>
                <a:cs typeface="Calibri"/>
              </a:rPr>
              <a:t>Valentín</a:t>
            </a:r>
            <a:endParaRPr sz="1550">
              <a:latin typeface="Calibri"/>
              <a:cs typeface="Calibri"/>
            </a:endParaRPr>
          </a:p>
          <a:p>
            <a:pPr marL="16510">
              <a:lnSpc>
                <a:spcPct val="100000"/>
              </a:lnSpc>
              <a:spcBef>
                <a:spcPts val="275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Económico</a:t>
            </a:r>
            <a:r>
              <a:rPr dirty="0" sz="1100" spc="-1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Financiero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4402073" y="2438400"/>
            <a:ext cx="3167380" cy="2662555"/>
            <a:chOff x="4402073" y="2438400"/>
            <a:chExt cx="3167380" cy="2662555"/>
          </a:xfrm>
        </p:grpSpPr>
        <p:sp>
          <p:nvSpPr>
            <p:cNvPr id="6" name="object 6" descr=""/>
            <p:cNvSpPr/>
            <p:nvPr/>
          </p:nvSpPr>
          <p:spPr>
            <a:xfrm>
              <a:off x="4910200" y="3319525"/>
              <a:ext cx="1932939" cy="704850"/>
            </a:xfrm>
            <a:custGeom>
              <a:avLst/>
              <a:gdLst/>
              <a:ahLst/>
              <a:cxnLst/>
              <a:rect l="l" t="t" r="r" b="b"/>
              <a:pathLst>
                <a:path w="1932940" h="704850">
                  <a:moveTo>
                    <a:pt x="1143000" y="704850"/>
                  </a:moveTo>
                  <a:lnTo>
                    <a:pt x="1914017" y="704850"/>
                  </a:lnTo>
                </a:path>
                <a:path w="1932940" h="704850">
                  <a:moveTo>
                    <a:pt x="0" y="0"/>
                  </a:moveTo>
                  <a:lnTo>
                    <a:pt x="1932431" y="0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76924" y="2438400"/>
              <a:ext cx="209550" cy="200025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86449" y="3228975"/>
              <a:ext cx="209550" cy="209550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76924" y="3905250"/>
              <a:ext cx="209550" cy="209550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867399" y="4857686"/>
              <a:ext cx="242887" cy="242887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4402074" y="4944998"/>
              <a:ext cx="3167380" cy="34925"/>
            </a:xfrm>
            <a:custGeom>
              <a:avLst/>
              <a:gdLst/>
              <a:ahLst/>
              <a:cxnLst/>
              <a:rect l="l" t="t" r="r" b="b"/>
              <a:pathLst>
                <a:path w="3167379" h="34925">
                  <a:moveTo>
                    <a:pt x="3166872" y="8001"/>
                  </a:moveTo>
                  <a:lnTo>
                    <a:pt x="3163189" y="8001"/>
                  </a:lnTo>
                  <a:lnTo>
                    <a:pt x="3163189" y="381"/>
                  </a:lnTo>
                  <a:lnTo>
                    <a:pt x="3149473" y="381"/>
                  </a:lnTo>
                  <a:lnTo>
                    <a:pt x="3149473" y="11684"/>
                  </a:lnTo>
                  <a:lnTo>
                    <a:pt x="3149473" y="23368"/>
                  </a:lnTo>
                  <a:lnTo>
                    <a:pt x="17526" y="23368"/>
                  </a:lnTo>
                  <a:lnTo>
                    <a:pt x="17526" y="11684"/>
                  </a:lnTo>
                  <a:lnTo>
                    <a:pt x="3149473" y="11684"/>
                  </a:lnTo>
                  <a:lnTo>
                    <a:pt x="3149473" y="381"/>
                  </a:lnTo>
                  <a:lnTo>
                    <a:pt x="3149473" y="0"/>
                  </a:lnTo>
                  <a:lnTo>
                    <a:pt x="17526" y="0"/>
                  </a:lnTo>
                  <a:lnTo>
                    <a:pt x="17526" y="381"/>
                  </a:lnTo>
                  <a:lnTo>
                    <a:pt x="3683" y="381"/>
                  </a:lnTo>
                  <a:lnTo>
                    <a:pt x="3683" y="8001"/>
                  </a:lnTo>
                  <a:lnTo>
                    <a:pt x="0" y="8001"/>
                  </a:lnTo>
                  <a:lnTo>
                    <a:pt x="0" y="27051"/>
                  </a:lnTo>
                  <a:lnTo>
                    <a:pt x="3733" y="27051"/>
                  </a:lnTo>
                  <a:lnTo>
                    <a:pt x="3733" y="34671"/>
                  </a:lnTo>
                  <a:lnTo>
                    <a:pt x="17526" y="34671"/>
                  </a:lnTo>
                  <a:lnTo>
                    <a:pt x="17526" y="34925"/>
                  </a:lnTo>
                  <a:lnTo>
                    <a:pt x="3149473" y="34925"/>
                  </a:lnTo>
                  <a:lnTo>
                    <a:pt x="3149473" y="34671"/>
                  </a:lnTo>
                  <a:lnTo>
                    <a:pt x="3163125" y="34671"/>
                  </a:lnTo>
                  <a:lnTo>
                    <a:pt x="3163125" y="27051"/>
                  </a:lnTo>
                  <a:lnTo>
                    <a:pt x="3166872" y="27051"/>
                  </a:lnTo>
                  <a:lnTo>
                    <a:pt x="3166872" y="8001"/>
                  </a:lnTo>
                  <a:close/>
                </a:path>
              </a:pathLst>
            </a:custGeom>
            <a:solidFill>
              <a:srgbClr val="C5B8AC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7608" y="6290841"/>
            <a:ext cx="1265369" cy="286397"/>
          </a:xfrm>
          <a:prstGeom prst="rect">
            <a:avLst/>
          </a:prstGeom>
        </p:spPr>
      </p:pic>
      <p:sp>
        <p:nvSpPr>
          <p:cNvPr id="13" name="object 13" descr=""/>
          <p:cNvSpPr txBox="1"/>
          <p:nvPr/>
        </p:nvSpPr>
        <p:spPr>
          <a:xfrm>
            <a:off x="3236341" y="2623248"/>
            <a:ext cx="47752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Finance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1" name="object 2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847850" y="425068"/>
            <a:ext cx="8354059" cy="5753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Comité</a:t>
            </a:r>
            <a:r>
              <a:rPr dirty="0" spc="-420"/>
              <a:t> </a:t>
            </a:r>
            <a:r>
              <a:rPr dirty="0" spc="-10"/>
              <a:t>de</a:t>
            </a:r>
            <a:r>
              <a:rPr dirty="0" spc="-325"/>
              <a:t> </a:t>
            </a:r>
            <a:r>
              <a:rPr dirty="0" spc="-10"/>
              <a:t>Dirección</a:t>
            </a:r>
            <a:r>
              <a:rPr dirty="0" spc="-300"/>
              <a:t> </a:t>
            </a:r>
            <a:r>
              <a:rPr dirty="0">
                <a:solidFill>
                  <a:srgbClr val="7E7E7E"/>
                </a:solidFill>
              </a:rPr>
              <a:t>|</a:t>
            </a:r>
            <a:r>
              <a:rPr dirty="0" spc="-365">
                <a:solidFill>
                  <a:srgbClr val="7E7E7E"/>
                </a:solidFill>
              </a:rPr>
              <a:t> </a:t>
            </a:r>
            <a:r>
              <a:rPr dirty="0">
                <a:solidFill>
                  <a:srgbClr val="7E7E7E"/>
                </a:solidFill>
              </a:rPr>
              <a:t>Steering</a:t>
            </a:r>
            <a:r>
              <a:rPr dirty="0" spc="-395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Committee</a:t>
            </a:r>
          </a:p>
        </p:txBody>
      </p:sp>
      <p:sp>
        <p:nvSpPr>
          <p:cNvPr id="15" name="object 15" descr=""/>
          <p:cNvSpPr txBox="1"/>
          <p:nvPr/>
        </p:nvSpPr>
        <p:spPr>
          <a:xfrm>
            <a:off x="7058279" y="2890877"/>
            <a:ext cx="1569085" cy="66357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29845">
              <a:lnSpc>
                <a:spcPct val="100000"/>
              </a:lnSpc>
              <a:spcBef>
                <a:spcPts val="310"/>
              </a:spcBef>
            </a:pPr>
            <a:r>
              <a:rPr dirty="0" sz="1550">
                <a:latin typeface="Calibri"/>
                <a:cs typeface="Calibri"/>
              </a:rPr>
              <a:t>Luis</a:t>
            </a:r>
            <a:r>
              <a:rPr dirty="0" sz="1550" spc="-15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Bravo</a:t>
            </a:r>
            <a:r>
              <a:rPr dirty="0" sz="1550" spc="70">
                <a:latin typeface="Calibri"/>
                <a:cs typeface="Calibri"/>
              </a:rPr>
              <a:t> </a:t>
            </a:r>
            <a:r>
              <a:rPr dirty="0" sz="1550" spc="-10">
                <a:latin typeface="Calibri"/>
                <a:cs typeface="Calibri"/>
              </a:rPr>
              <a:t>Méndez</a:t>
            </a:r>
            <a:endParaRPr sz="1550">
              <a:latin typeface="Calibri"/>
              <a:cs typeface="Calibri"/>
            </a:endParaRPr>
          </a:p>
          <a:p>
            <a:pPr marL="26670" marR="239395" indent="-14604">
              <a:lnSpc>
                <a:spcPct val="110500"/>
              </a:lnSpc>
              <a:spcBef>
                <a:spcPts val="25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Transformación</a:t>
            </a:r>
            <a:r>
              <a:rPr dirty="0" sz="1100" spc="-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Digital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Digital</a:t>
            </a:r>
            <a:r>
              <a:rPr dirty="0" sz="1100" spc="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Transformation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7078344" y="3701986"/>
            <a:ext cx="1879600" cy="5676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6510">
              <a:lnSpc>
                <a:spcPts val="1860"/>
              </a:lnSpc>
              <a:spcBef>
                <a:spcPts val="125"/>
              </a:spcBef>
            </a:pPr>
            <a:r>
              <a:rPr dirty="0" sz="1550">
                <a:latin typeface="Calibri"/>
                <a:cs typeface="Calibri"/>
              </a:rPr>
              <a:t>Virginia</a:t>
            </a:r>
            <a:r>
              <a:rPr dirty="0" sz="1550" spc="20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Ródenas</a:t>
            </a:r>
            <a:r>
              <a:rPr dirty="0" sz="1550" spc="160">
                <a:latin typeface="Calibri"/>
                <a:cs typeface="Calibri"/>
              </a:rPr>
              <a:t> </a:t>
            </a:r>
            <a:r>
              <a:rPr dirty="0" sz="1550" spc="-10">
                <a:latin typeface="Calibri"/>
                <a:cs typeface="Calibri"/>
              </a:rPr>
              <a:t>Parra</a:t>
            </a:r>
            <a:endParaRPr sz="1550">
              <a:latin typeface="Calibri"/>
              <a:cs typeface="Calibri"/>
            </a:endParaRPr>
          </a:p>
          <a:p>
            <a:pPr marL="12700">
              <a:lnSpc>
                <a:spcPts val="1185"/>
              </a:lnSpc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Comunicación,</a:t>
            </a:r>
            <a:r>
              <a:rPr dirty="0" sz="1100" spc="-1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RSC</a:t>
            </a:r>
            <a:r>
              <a:rPr dirty="0" sz="1100" spc="-4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y</a:t>
            </a:r>
            <a:r>
              <a:rPr dirty="0" sz="1100" spc="-20">
                <a:solidFill>
                  <a:srgbClr val="FF5D5D"/>
                </a:solidFill>
                <a:latin typeface="Calibri"/>
                <a:cs typeface="Calibri"/>
              </a:rPr>
              <a:t> RRII</a:t>
            </a:r>
            <a:endParaRPr sz="1100">
              <a:latin typeface="Calibri"/>
              <a:cs typeface="Calibri"/>
            </a:endParaRPr>
          </a:p>
          <a:p>
            <a:pPr marL="19050">
              <a:lnSpc>
                <a:spcPts val="1190"/>
              </a:lnSpc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Communication,CSR</a:t>
            </a:r>
            <a:r>
              <a:rPr dirty="0" sz="1100" spc="-5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dirty="0" sz="1100" spc="-3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7E7E7E"/>
                </a:solidFill>
                <a:latin typeface="Calibri"/>
                <a:cs typeface="Calibri"/>
              </a:rPr>
              <a:t>IIRR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7097394" y="2158682"/>
            <a:ext cx="1589405" cy="6019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286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latin typeface="Calibri"/>
                <a:cs typeface="Calibri"/>
              </a:rPr>
              <a:t>Jorge</a:t>
            </a:r>
            <a:r>
              <a:rPr dirty="0" sz="1550" spc="75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Rico</a:t>
            </a:r>
            <a:r>
              <a:rPr dirty="0" sz="1550" spc="45">
                <a:latin typeface="Calibri"/>
                <a:cs typeface="Calibri"/>
              </a:rPr>
              <a:t> </a:t>
            </a:r>
            <a:r>
              <a:rPr dirty="0" sz="1550" spc="-10">
                <a:latin typeface="Calibri"/>
                <a:cs typeface="Calibri"/>
              </a:rPr>
              <a:t>Alerany</a:t>
            </a:r>
            <a:endParaRPr sz="1550">
              <a:latin typeface="Calibri"/>
              <a:cs typeface="Calibri"/>
            </a:endParaRPr>
          </a:p>
          <a:p>
            <a:pPr marL="12700">
              <a:lnSpc>
                <a:spcPts val="1300"/>
              </a:lnSpc>
              <a:spcBef>
                <a:spcPts val="45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Comercial y</a:t>
            </a:r>
            <a:r>
              <a:rPr dirty="0" sz="1100" spc="-3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Marketing</a:t>
            </a:r>
            <a:endParaRPr sz="1100">
              <a:latin typeface="Calibri"/>
              <a:cs typeface="Calibri"/>
            </a:endParaRPr>
          </a:p>
          <a:p>
            <a:pPr marL="13970">
              <a:lnSpc>
                <a:spcPts val="1300"/>
              </a:lnSpc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Commercial</a:t>
            </a:r>
            <a:r>
              <a:rPr dirty="0" sz="1100" spc="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dirty="0" sz="1100" spc="-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Marketing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224276" y="2937358"/>
            <a:ext cx="1325245" cy="64389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26670">
              <a:lnSpc>
                <a:spcPct val="100000"/>
              </a:lnSpc>
              <a:spcBef>
                <a:spcPts val="295"/>
              </a:spcBef>
            </a:pPr>
            <a:r>
              <a:rPr dirty="0" sz="1550">
                <a:latin typeface="Calibri"/>
                <a:cs typeface="Calibri"/>
              </a:rPr>
              <a:t>Lola</a:t>
            </a:r>
            <a:r>
              <a:rPr dirty="0" sz="1550" spc="40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Lasaga</a:t>
            </a:r>
            <a:r>
              <a:rPr dirty="0" sz="1550" spc="40">
                <a:latin typeface="Calibri"/>
                <a:cs typeface="Calibri"/>
              </a:rPr>
              <a:t> </a:t>
            </a:r>
            <a:r>
              <a:rPr dirty="0" sz="1550" spc="-20">
                <a:latin typeface="Calibri"/>
                <a:cs typeface="Calibri"/>
              </a:rPr>
              <a:t>Gila</a:t>
            </a:r>
            <a:endParaRPr sz="1550">
              <a:latin typeface="Calibri"/>
              <a:cs typeface="Calibri"/>
            </a:endParaRPr>
          </a:p>
          <a:p>
            <a:pPr marL="12700" marR="185420" indent="25400">
              <a:lnSpc>
                <a:spcPct val="100800"/>
              </a:lnSpc>
              <a:spcBef>
                <a:spcPts val="145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Recursos</a:t>
            </a:r>
            <a:r>
              <a:rPr dirty="0" sz="1100" spc="-3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Humanos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Human</a:t>
            </a:r>
            <a:r>
              <a:rPr dirty="0" sz="1100" spc="-7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Resources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7994650" y="4725352"/>
            <a:ext cx="2218690" cy="5810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latin typeface="Calibri"/>
                <a:cs typeface="Calibri"/>
              </a:rPr>
              <a:t>Mariano</a:t>
            </a:r>
            <a:r>
              <a:rPr dirty="0" sz="1550" spc="120">
                <a:latin typeface="Calibri"/>
                <a:cs typeface="Calibri"/>
              </a:rPr>
              <a:t> </a:t>
            </a:r>
            <a:r>
              <a:rPr dirty="0" sz="1550" spc="-25">
                <a:latin typeface="Calibri"/>
                <a:cs typeface="Calibri"/>
              </a:rPr>
              <a:t>Pérez-</a:t>
            </a:r>
            <a:r>
              <a:rPr dirty="0" sz="1550">
                <a:latin typeface="Calibri"/>
                <a:cs typeface="Calibri"/>
              </a:rPr>
              <a:t>Jaraiz</a:t>
            </a:r>
            <a:r>
              <a:rPr dirty="0" sz="1550" spc="200">
                <a:latin typeface="Calibri"/>
                <a:cs typeface="Calibri"/>
              </a:rPr>
              <a:t> </a:t>
            </a:r>
            <a:r>
              <a:rPr dirty="0" sz="1550" spc="-20">
                <a:latin typeface="Calibri"/>
                <a:cs typeface="Calibri"/>
              </a:rPr>
              <a:t>Masa</a:t>
            </a:r>
            <a:endParaRPr sz="1550">
              <a:latin typeface="Calibri"/>
              <a:cs typeface="Calibri"/>
            </a:endParaRPr>
          </a:p>
          <a:p>
            <a:pPr marL="12700" marR="951230" indent="7620">
              <a:lnSpc>
                <a:spcPts val="1130"/>
              </a:lnSpc>
              <a:spcBef>
                <a:spcPts val="229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Servicios</a:t>
            </a:r>
            <a:r>
              <a:rPr dirty="0" sz="1100" spc="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de</a:t>
            </a:r>
            <a:r>
              <a:rPr dirty="0" sz="1100" spc="6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Empleo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Employment</a:t>
            </a:r>
            <a:r>
              <a:rPr dirty="0" sz="1100" spc="10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Services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770126" y="4817681"/>
            <a:ext cx="1861185" cy="589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145">
              <a:lnSpc>
                <a:spcPts val="211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Ana</a:t>
            </a:r>
            <a:r>
              <a:rPr dirty="0" sz="1800" spc="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Magalló</a:t>
            </a:r>
            <a:r>
              <a:rPr dirty="0" sz="1800" spc="-70">
                <a:latin typeface="Calibri"/>
                <a:cs typeface="Calibri"/>
              </a:rPr>
              <a:t> </a:t>
            </a:r>
            <a:r>
              <a:rPr dirty="0" sz="1550" spc="-10">
                <a:latin typeface="Calibri"/>
                <a:cs typeface="Calibri"/>
              </a:rPr>
              <a:t>Medina</a:t>
            </a:r>
            <a:endParaRPr sz="1550">
              <a:latin typeface="Calibri"/>
              <a:cs typeface="Calibri"/>
            </a:endParaRPr>
          </a:p>
          <a:p>
            <a:pPr marL="12700">
              <a:lnSpc>
                <a:spcPts val="1135"/>
              </a:lnSpc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Servicios</a:t>
            </a:r>
            <a:r>
              <a:rPr dirty="0" sz="1100" spc="7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Asistenciales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190"/>
              </a:lnSpc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Assistance</a:t>
            </a:r>
            <a:r>
              <a:rPr dirty="0" sz="1100" spc="7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Services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109845" y="1248727"/>
            <a:ext cx="1850389" cy="59436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2225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latin typeface="Calibri"/>
                <a:cs typeface="Calibri"/>
              </a:rPr>
              <a:t>Enrique</a:t>
            </a:r>
            <a:r>
              <a:rPr dirty="0" sz="1550" spc="135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Grande</a:t>
            </a:r>
            <a:r>
              <a:rPr dirty="0" sz="1550" spc="60">
                <a:latin typeface="Calibri"/>
                <a:cs typeface="Calibri"/>
              </a:rPr>
              <a:t> </a:t>
            </a:r>
            <a:r>
              <a:rPr dirty="0" sz="1550" spc="-20">
                <a:latin typeface="Calibri"/>
                <a:cs typeface="Calibri"/>
              </a:rPr>
              <a:t>Pardo</a:t>
            </a:r>
            <a:endParaRPr sz="1550">
              <a:latin typeface="Calibri"/>
              <a:cs typeface="Calibri"/>
            </a:endParaRPr>
          </a:p>
          <a:p>
            <a:pPr marL="12700" marR="760730">
              <a:lnSpc>
                <a:spcPts val="1170"/>
              </a:lnSpc>
              <a:spcBef>
                <a:spcPts val="260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Director</a:t>
            </a:r>
            <a:r>
              <a:rPr dirty="0" sz="1100" spc="-4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General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Managing</a:t>
            </a:r>
            <a:r>
              <a:rPr dirty="0" sz="1100" spc="-7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Director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2415" y="6364189"/>
            <a:ext cx="1257606" cy="281991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305304" y="425068"/>
            <a:ext cx="7450455" cy="5753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Servicios</a:t>
            </a:r>
            <a:r>
              <a:rPr dirty="0" spc="-330"/>
              <a:t> </a:t>
            </a:r>
            <a:r>
              <a:rPr dirty="0" spc="-10"/>
              <a:t>Internos</a:t>
            </a:r>
            <a:r>
              <a:rPr dirty="0" spc="-370"/>
              <a:t> </a:t>
            </a:r>
            <a:r>
              <a:rPr dirty="0">
                <a:solidFill>
                  <a:srgbClr val="7E7E7E"/>
                </a:solidFill>
              </a:rPr>
              <a:t>|</a:t>
            </a:r>
            <a:r>
              <a:rPr dirty="0" spc="-275">
                <a:solidFill>
                  <a:srgbClr val="7E7E7E"/>
                </a:solidFill>
              </a:rPr>
              <a:t> </a:t>
            </a:r>
            <a:r>
              <a:rPr dirty="0">
                <a:solidFill>
                  <a:srgbClr val="7E7E7E"/>
                </a:solidFill>
              </a:rPr>
              <a:t>Internal</a:t>
            </a:r>
            <a:r>
              <a:rPr dirty="0" spc="-395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Services</a:t>
            </a:r>
          </a:p>
        </p:txBody>
      </p:sp>
      <p:sp>
        <p:nvSpPr>
          <p:cNvPr id="5" name="object 5" descr=""/>
          <p:cNvSpPr/>
          <p:nvPr/>
        </p:nvSpPr>
        <p:spPr>
          <a:xfrm>
            <a:off x="2281301" y="2347976"/>
            <a:ext cx="0" cy="238125"/>
          </a:xfrm>
          <a:custGeom>
            <a:avLst/>
            <a:gdLst/>
            <a:ahLst/>
            <a:cxnLst/>
            <a:rect l="l" t="t" r="r" b="b"/>
            <a:pathLst>
              <a:path w="0" h="238125">
                <a:moveTo>
                  <a:pt x="0" y="0"/>
                </a:moveTo>
                <a:lnTo>
                  <a:pt x="0" y="237998"/>
                </a:lnTo>
              </a:path>
            </a:pathLst>
          </a:custGeom>
          <a:ln w="6096">
            <a:solidFill>
              <a:srgbClr val="C5B8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5666104" y="2752661"/>
            <a:ext cx="71564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Compliance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432178" y="2559142"/>
            <a:ext cx="1871980" cy="591185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marL="15875">
              <a:lnSpc>
                <a:spcPct val="100000"/>
              </a:lnSpc>
              <a:spcBef>
                <a:spcPts val="320"/>
              </a:spcBef>
            </a:pPr>
            <a:r>
              <a:rPr dirty="0" sz="1400">
                <a:latin typeface="Calibri"/>
                <a:cs typeface="Calibri"/>
              </a:rPr>
              <a:t>Miguel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Ángel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Baena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Ortiz</a:t>
            </a:r>
            <a:endParaRPr sz="1400">
              <a:latin typeface="Calibri"/>
              <a:cs typeface="Calibri"/>
            </a:endParaRPr>
          </a:p>
          <a:p>
            <a:pPr marL="12700" marR="1410335" indent="3810">
              <a:lnSpc>
                <a:spcPct val="79000"/>
              </a:lnSpc>
              <a:spcBef>
                <a:spcPts val="459"/>
              </a:spcBef>
            </a:pP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Calidad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Quality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2171700" y="2219325"/>
            <a:ext cx="8018145" cy="436880"/>
            <a:chOff x="2171700" y="2219325"/>
            <a:chExt cx="8018145" cy="436880"/>
          </a:xfrm>
        </p:grpSpPr>
        <p:sp>
          <p:nvSpPr>
            <p:cNvPr id="9" name="object 9" descr=""/>
            <p:cNvSpPr/>
            <p:nvPr/>
          </p:nvSpPr>
          <p:spPr>
            <a:xfrm>
              <a:off x="2376550" y="2319401"/>
              <a:ext cx="7810500" cy="333375"/>
            </a:xfrm>
            <a:custGeom>
              <a:avLst/>
              <a:gdLst/>
              <a:ahLst/>
              <a:cxnLst/>
              <a:rect l="l" t="t" r="r" b="b"/>
              <a:pathLst>
                <a:path w="7810500" h="333375">
                  <a:moveTo>
                    <a:pt x="0" y="0"/>
                  </a:moveTo>
                  <a:lnTo>
                    <a:pt x="7810119" y="0"/>
                  </a:lnTo>
                </a:path>
                <a:path w="7810500" h="333375">
                  <a:moveTo>
                    <a:pt x="3609975" y="19050"/>
                  </a:moveTo>
                  <a:lnTo>
                    <a:pt x="3609975" y="333248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848350" y="2219325"/>
              <a:ext cx="247650" cy="200025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71700" y="2219325"/>
              <a:ext cx="200025" cy="200025"/>
            </a:xfrm>
            <a:prstGeom prst="rect">
              <a:avLst/>
            </a:prstGeom>
          </p:spPr>
        </p:pic>
      </p:grpSp>
      <p:sp>
        <p:nvSpPr>
          <p:cNvPr id="12" name="object 12" descr=""/>
          <p:cNvSpPr txBox="1"/>
          <p:nvPr/>
        </p:nvSpPr>
        <p:spPr>
          <a:xfrm>
            <a:off x="9179179" y="2626423"/>
            <a:ext cx="1553845" cy="5803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7780">
              <a:lnSpc>
                <a:spcPts val="1605"/>
              </a:lnSpc>
              <a:spcBef>
                <a:spcPts val="125"/>
              </a:spcBef>
            </a:pPr>
            <a:r>
              <a:rPr dirty="0" sz="1400">
                <a:latin typeface="Calibri"/>
                <a:cs typeface="Calibri"/>
              </a:rPr>
              <a:t>Marta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Muñoz</a:t>
            </a:r>
            <a:r>
              <a:rPr dirty="0" sz="1400" spc="-60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Bel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245"/>
              </a:lnSpc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Gestión</a:t>
            </a:r>
            <a:r>
              <a:rPr dirty="0" sz="1100" spc="1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Fundaciones</a:t>
            </a:r>
            <a:endParaRPr sz="1100">
              <a:latin typeface="Calibri"/>
              <a:cs typeface="Calibri"/>
            </a:endParaRPr>
          </a:p>
          <a:p>
            <a:pPr marL="15875">
              <a:lnSpc>
                <a:spcPct val="100000"/>
              </a:lnSpc>
              <a:spcBef>
                <a:spcPts val="165"/>
              </a:spcBef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Foundations</a:t>
            </a:r>
            <a:r>
              <a:rPr dirty="0" sz="1100" spc="8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Management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5983478" y="2014601"/>
            <a:ext cx="4027804" cy="590550"/>
            <a:chOff x="5983478" y="2014601"/>
            <a:chExt cx="4027804" cy="590550"/>
          </a:xfrm>
        </p:grpSpPr>
        <p:pic>
          <p:nvPicPr>
            <p:cNvPr id="14" name="object 14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772650" y="2257425"/>
              <a:ext cx="238125" cy="209550"/>
            </a:xfrm>
            <a:prstGeom prst="rect">
              <a:avLst/>
            </a:prstGeom>
          </p:spPr>
        </p:pic>
        <p:sp>
          <p:nvSpPr>
            <p:cNvPr id="15" name="object 15" descr=""/>
            <p:cNvSpPr/>
            <p:nvPr/>
          </p:nvSpPr>
          <p:spPr>
            <a:xfrm>
              <a:off x="5986526" y="2014601"/>
              <a:ext cx="3895725" cy="590550"/>
            </a:xfrm>
            <a:custGeom>
              <a:avLst/>
              <a:gdLst/>
              <a:ahLst/>
              <a:cxnLst/>
              <a:rect l="l" t="t" r="r" b="b"/>
              <a:pathLst>
                <a:path w="3895725" h="590550">
                  <a:moveTo>
                    <a:pt x="3895725" y="352425"/>
                  </a:moveTo>
                  <a:lnTo>
                    <a:pt x="3895725" y="590423"/>
                  </a:lnTo>
                </a:path>
                <a:path w="3895725" h="590550">
                  <a:moveTo>
                    <a:pt x="0" y="0"/>
                  </a:moveTo>
                  <a:lnTo>
                    <a:pt x="0" y="276098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9508" y="6290841"/>
            <a:ext cx="1265369" cy="2863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67660" y="515874"/>
            <a:ext cx="6388735" cy="5753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Económico</a:t>
            </a:r>
            <a:r>
              <a:rPr dirty="0" spc="-365"/>
              <a:t> </a:t>
            </a:r>
            <a:r>
              <a:rPr dirty="0"/>
              <a:t>Financiero</a:t>
            </a:r>
            <a:r>
              <a:rPr dirty="0" spc="-420"/>
              <a:t> </a:t>
            </a:r>
            <a:r>
              <a:rPr dirty="0">
                <a:solidFill>
                  <a:srgbClr val="A6A6A6"/>
                </a:solidFill>
              </a:rPr>
              <a:t>|</a:t>
            </a:r>
            <a:r>
              <a:rPr dirty="0" spc="-275">
                <a:solidFill>
                  <a:srgbClr val="A6A6A6"/>
                </a:solidFill>
              </a:rPr>
              <a:t> </a:t>
            </a:r>
            <a:r>
              <a:rPr dirty="0" spc="-10">
                <a:solidFill>
                  <a:srgbClr val="A6A6A6"/>
                </a:solidFill>
              </a:rPr>
              <a:t>Finance</a:t>
            </a:r>
          </a:p>
        </p:txBody>
      </p:sp>
      <p:grpSp>
        <p:nvGrpSpPr>
          <p:cNvPr id="4" name="object 4" descr=""/>
          <p:cNvGrpSpPr/>
          <p:nvPr/>
        </p:nvGrpSpPr>
        <p:grpSpPr>
          <a:xfrm>
            <a:off x="5100701" y="2243201"/>
            <a:ext cx="2199640" cy="1995805"/>
            <a:chOff x="5100701" y="2243201"/>
            <a:chExt cx="2199640" cy="1995805"/>
          </a:xfrm>
        </p:grpSpPr>
        <p:sp>
          <p:nvSpPr>
            <p:cNvPr id="5" name="object 5" descr=""/>
            <p:cNvSpPr/>
            <p:nvPr/>
          </p:nvSpPr>
          <p:spPr>
            <a:xfrm>
              <a:off x="5100701" y="2243201"/>
              <a:ext cx="2199640" cy="1962150"/>
            </a:xfrm>
            <a:custGeom>
              <a:avLst/>
              <a:gdLst/>
              <a:ahLst/>
              <a:cxnLst/>
              <a:rect l="l" t="t" r="r" b="b"/>
              <a:pathLst>
                <a:path w="2199640" h="1962150">
                  <a:moveTo>
                    <a:pt x="0" y="581025"/>
                  </a:moveTo>
                  <a:lnTo>
                    <a:pt x="2151379" y="581025"/>
                  </a:lnTo>
                </a:path>
                <a:path w="2199640" h="1962150">
                  <a:moveTo>
                    <a:pt x="1009650" y="0"/>
                  </a:moveTo>
                  <a:lnTo>
                    <a:pt x="1009650" y="1962023"/>
                  </a:lnTo>
                </a:path>
                <a:path w="2199640" h="1962150">
                  <a:moveTo>
                    <a:pt x="1019175" y="1924050"/>
                  </a:moveTo>
                  <a:lnTo>
                    <a:pt x="2199513" y="1924050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10275" y="2714625"/>
              <a:ext cx="200025" cy="209550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19800" y="4038600"/>
              <a:ext cx="209550" cy="200025"/>
            </a:xfrm>
            <a:prstGeom prst="rect">
              <a:avLst/>
            </a:prstGeom>
          </p:spPr>
        </p:pic>
      </p:grpSp>
      <p:sp>
        <p:nvSpPr>
          <p:cNvPr id="8" name="object 8" descr=""/>
          <p:cNvSpPr txBox="1"/>
          <p:nvPr/>
        </p:nvSpPr>
        <p:spPr>
          <a:xfrm>
            <a:off x="1600453" y="2435720"/>
            <a:ext cx="2760345" cy="87058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5875">
              <a:lnSpc>
                <a:spcPct val="100000"/>
              </a:lnSpc>
              <a:spcBef>
                <a:spcPts val="830"/>
              </a:spcBef>
            </a:pPr>
            <a:r>
              <a:rPr dirty="0" sz="1400">
                <a:latin typeface="Calibri"/>
                <a:cs typeface="Calibri"/>
              </a:rPr>
              <a:t>Mar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Martínez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Cueto</a:t>
            </a:r>
            <a:endParaRPr sz="1400">
              <a:latin typeface="Calibri"/>
              <a:cs typeface="Calibri"/>
            </a:endParaRPr>
          </a:p>
          <a:p>
            <a:pPr marL="12700" marR="5080" indent="3175">
              <a:lnSpc>
                <a:spcPct val="88400"/>
              </a:lnSpc>
              <a:spcBef>
                <a:spcPts val="740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Control</a:t>
            </a:r>
            <a:r>
              <a:rPr dirty="0" sz="1100" spc="1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de</a:t>
            </a:r>
            <a:r>
              <a:rPr dirty="0" sz="1100" spc="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Gestión</a:t>
            </a:r>
            <a:r>
              <a:rPr dirty="0" sz="1100" spc="-4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y</a:t>
            </a:r>
            <a:r>
              <a:rPr dirty="0" sz="1100" spc="-2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Auditoría</a:t>
            </a:r>
            <a:r>
              <a:rPr dirty="0" sz="1100" spc="-6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Interna</a:t>
            </a:r>
            <a:r>
              <a:rPr dirty="0" sz="1100" spc="-6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y</a:t>
            </a:r>
            <a:r>
              <a:rPr dirty="0" sz="1100" spc="-2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Externa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Management</a:t>
            </a:r>
            <a:r>
              <a:rPr dirty="0" sz="1100" spc="-5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Control</a:t>
            </a:r>
            <a:r>
              <a:rPr dirty="0" sz="1100" spc="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dirty="0" sz="1100" spc="-4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internal</a:t>
            </a:r>
            <a:r>
              <a:rPr dirty="0" sz="1100" spc="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dirty="0" sz="1100" spc="-4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Externa Audit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9" name="object 9" descr=""/>
          <p:cNvSpPr txBox="1"/>
          <p:nvPr/>
        </p:nvSpPr>
        <p:spPr>
          <a:xfrm>
            <a:off x="7795006" y="2297747"/>
            <a:ext cx="3230245" cy="220472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1482090">
              <a:lnSpc>
                <a:spcPct val="102899"/>
              </a:lnSpc>
              <a:spcBef>
                <a:spcPts val="75"/>
              </a:spcBef>
            </a:pPr>
            <a:r>
              <a:rPr dirty="0" sz="1400">
                <a:latin typeface="Calibri"/>
                <a:cs typeface="Calibri"/>
              </a:rPr>
              <a:t>Ana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Isabel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Herrero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Cruz </a:t>
            </a:r>
            <a:r>
              <a:rPr dirty="0" sz="1400">
                <a:latin typeface="Calibri"/>
                <a:cs typeface="Calibri"/>
              </a:rPr>
              <a:t>Joselyn</a:t>
            </a:r>
            <a:r>
              <a:rPr dirty="0" sz="1400" spc="-6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Denisse</a:t>
            </a:r>
            <a:r>
              <a:rPr dirty="0" sz="1400" spc="-9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Padilla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ts val="1280"/>
              </a:lnSpc>
              <a:spcBef>
                <a:spcPts val="125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Contabilidad,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Impuestos</a:t>
            </a:r>
            <a:r>
              <a:rPr dirty="0" sz="1100" spc="-1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y</a:t>
            </a:r>
            <a:r>
              <a:rPr dirty="0" sz="1100" spc="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Tesorería</a:t>
            </a:r>
            <a:r>
              <a:rPr dirty="0" sz="1100" spc="-4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(Envera</a:t>
            </a:r>
            <a:r>
              <a:rPr dirty="0" sz="1100" spc="-4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Empleo</a:t>
            </a:r>
            <a:r>
              <a:rPr dirty="0" sz="1100" spc="-1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SL</a:t>
            </a:r>
            <a:r>
              <a:rPr dirty="0" sz="1100" spc="-5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50">
                <a:solidFill>
                  <a:srgbClr val="FF5D5D"/>
                </a:solidFill>
                <a:latin typeface="Calibri"/>
                <a:cs typeface="Calibri"/>
              </a:rPr>
              <a:t>y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 Fundación</a:t>
            </a:r>
            <a:r>
              <a:rPr dirty="0" sz="1100" spc="2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Tutelar</a:t>
            </a:r>
            <a:r>
              <a:rPr dirty="0" sz="1100" spc="-2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Envera)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15"/>
              </a:lnSpc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Accounting,</a:t>
            </a:r>
            <a:r>
              <a:rPr dirty="0" sz="1100" spc="-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Taxes</a:t>
            </a:r>
            <a:r>
              <a:rPr dirty="0" sz="1100" spc="-1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dirty="0" sz="1100" spc="-1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Treasury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ts val="1664"/>
              </a:lnSpc>
              <a:spcBef>
                <a:spcPts val="875"/>
              </a:spcBef>
            </a:pPr>
            <a:r>
              <a:rPr dirty="0" sz="1400">
                <a:latin typeface="Calibri"/>
                <a:cs typeface="Calibri"/>
              </a:rPr>
              <a:t>Rocío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Lerín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Martínez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664"/>
              </a:lnSpc>
            </a:pPr>
            <a:r>
              <a:rPr dirty="0" sz="1400">
                <a:latin typeface="Calibri"/>
                <a:cs typeface="Calibri"/>
              </a:rPr>
              <a:t>Luis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Alfonso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Sierra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Alonso</a:t>
            </a:r>
            <a:endParaRPr sz="1400">
              <a:latin typeface="Calibri"/>
              <a:cs typeface="Calibri"/>
            </a:endParaRPr>
          </a:p>
          <a:p>
            <a:pPr marL="12700" marR="16510">
              <a:lnSpc>
                <a:spcPts val="1090"/>
              </a:lnSpc>
              <a:spcBef>
                <a:spcPts val="650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Contabilidad,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Impuestos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y Tesorería</a:t>
            </a:r>
            <a:r>
              <a:rPr dirty="0" sz="1100" spc="-4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(Envera</a:t>
            </a:r>
            <a:r>
              <a:rPr dirty="0" sz="1100" spc="-4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Asociación)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Accounting,</a:t>
            </a:r>
            <a:r>
              <a:rPr dirty="0" sz="1100" spc="-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Taxes</a:t>
            </a:r>
            <a:r>
              <a:rPr dirty="0" sz="1100" spc="-1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dirty="0" sz="1100" spc="-2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Treasury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04790" y="1263666"/>
            <a:ext cx="1833880" cy="741045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dirty="0" sz="1550">
                <a:latin typeface="Calibri"/>
                <a:cs typeface="Calibri"/>
              </a:rPr>
              <a:t>Cristina</a:t>
            </a:r>
            <a:r>
              <a:rPr dirty="0" sz="1550" spc="100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Llana</a:t>
            </a:r>
            <a:r>
              <a:rPr dirty="0" sz="1550" spc="25">
                <a:latin typeface="Calibri"/>
                <a:cs typeface="Calibri"/>
              </a:rPr>
              <a:t> </a:t>
            </a:r>
            <a:r>
              <a:rPr dirty="0" sz="1550" spc="-10">
                <a:latin typeface="Calibri"/>
                <a:cs typeface="Calibri"/>
              </a:rPr>
              <a:t>Valentín</a:t>
            </a:r>
            <a:endParaRPr sz="1550">
              <a:latin typeface="Calibri"/>
              <a:cs typeface="Calibri"/>
            </a:endParaRPr>
          </a:p>
          <a:p>
            <a:pPr marL="12700">
              <a:lnSpc>
                <a:spcPts val="1285"/>
              </a:lnSpc>
              <a:spcBef>
                <a:spcPts val="509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Económico</a:t>
            </a:r>
            <a:r>
              <a:rPr dirty="0" sz="1100" spc="-5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Financiero</a:t>
            </a:r>
            <a:endParaRPr sz="1100">
              <a:latin typeface="Calibri"/>
              <a:cs typeface="Calibri"/>
            </a:endParaRPr>
          </a:p>
          <a:p>
            <a:pPr marL="36830">
              <a:lnSpc>
                <a:spcPts val="1285"/>
              </a:lnSpc>
            </a:pP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Finance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5684" y="6430864"/>
            <a:ext cx="1265369" cy="28199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8685" y="515874"/>
            <a:ext cx="10231120" cy="5753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Comercial</a:t>
            </a:r>
            <a:r>
              <a:rPr dirty="0" spc="-415"/>
              <a:t> </a:t>
            </a:r>
            <a:r>
              <a:rPr dirty="0"/>
              <a:t>y</a:t>
            </a:r>
            <a:r>
              <a:rPr dirty="0" spc="-275"/>
              <a:t> </a:t>
            </a:r>
            <a:r>
              <a:rPr dirty="0" spc="-10"/>
              <a:t>Marketing</a:t>
            </a:r>
            <a:r>
              <a:rPr dirty="0" spc="-310"/>
              <a:t> </a:t>
            </a:r>
            <a:r>
              <a:rPr dirty="0">
                <a:solidFill>
                  <a:srgbClr val="A6A6A6"/>
                </a:solidFill>
              </a:rPr>
              <a:t>|</a:t>
            </a:r>
            <a:r>
              <a:rPr dirty="0" spc="-350">
                <a:solidFill>
                  <a:srgbClr val="A6A6A6"/>
                </a:solidFill>
              </a:rPr>
              <a:t> </a:t>
            </a:r>
            <a:r>
              <a:rPr dirty="0" spc="-10">
                <a:solidFill>
                  <a:srgbClr val="A6A6A6"/>
                </a:solidFill>
              </a:rPr>
              <a:t>Commercial</a:t>
            </a:r>
            <a:r>
              <a:rPr dirty="0" spc="-305">
                <a:solidFill>
                  <a:srgbClr val="A6A6A6"/>
                </a:solidFill>
              </a:rPr>
              <a:t> </a:t>
            </a:r>
            <a:r>
              <a:rPr dirty="0">
                <a:solidFill>
                  <a:srgbClr val="A6A6A6"/>
                </a:solidFill>
              </a:rPr>
              <a:t>and</a:t>
            </a:r>
            <a:r>
              <a:rPr dirty="0" spc="-400">
                <a:solidFill>
                  <a:srgbClr val="A6A6A6"/>
                </a:solidFill>
              </a:rPr>
              <a:t> </a:t>
            </a:r>
            <a:r>
              <a:rPr dirty="0" spc="-10">
                <a:solidFill>
                  <a:srgbClr val="A6A6A6"/>
                </a:solidFill>
              </a:rPr>
              <a:t>Marketing</a:t>
            </a:r>
          </a:p>
        </p:txBody>
      </p:sp>
      <p:sp>
        <p:nvSpPr>
          <p:cNvPr id="4" name="object 4" descr=""/>
          <p:cNvSpPr/>
          <p:nvPr/>
        </p:nvSpPr>
        <p:spPr>
          <a:xfrm>
            <a:off x="4853051" y="2167001"/>
            <a:ext cx="2066289" cy="1619250"/>
          </a:xfrm>
          <a:custGeom>
            <a:avLst/>
            <a:gdLst/>
            <a:ahLst/>
            <a:cxnLst/>
            <a:rect l="l" t="t" r="r" b="b"/>
            <a:pathLst>
              <a:path w="2066290" h="1619250">
                <a:moveTo>
                  <a:pt x="1038225" y="438150"/>
                </a:moveTo>
                <a:lnTo>
                  <a:pt x="2066290" y="438150"/>
                </a:lnTo>
              </a:path>
              <a:path w="2066290" h="1619250">
                <a:moveTo>
                  <a:pt x="1038225" y="0"/>
                </a:moveTo>
                <a:lnTo>
                  <a:pt x="1038225" y="1619123"/>
                </a:lnTo>
              </a:path>
              <a:path w="2066290" h="1619250">
                <a:moveTo>
                  <a:pt x="0" y="1495425"/>
                </a:moveTo>
                <a:lnTo>
                  <a:pt x="1037589" y="1495425"/>
                </a:lnTo>
              </a:path>
            </a:pathLst>
          </a:custGeom>
          <a:ln w="6096">
            <a:solidFill>
              <a:srgbClr val="C5B8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2791841" y="3372429"/>
            <a:ext cx="1122680" cy="59626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22225">
              <a:lnSpc>
                <a:spcPct val="100000"/>
              </a:lnSpc>
              <a:spcBef>
                <a:spcPts val="229"/>
              </a:spcBef>
            </a:pPr>
            <a:r>
              <a:rPr dirty="0" sz="1550">
                <a:latin typeface="Calibri"/>
                <a:cs typeface="Calibri"/>
              </a:rPr>
              <a:t>Vicky</a:t>
            </a:r>
            <a:r>
              <a:rPr dirty="0" sz="1550" spc="1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Galtier</a:t>
            </a:r>
            <a:endParaRPr sz="1400">
              <a:latin typeface="Calibri"/>
              <a:cs typeface="Calibri"/>
            </a:endParaRPr>
          </a:p>
          <a:p>
            <a:pPr marL="12700" marR="5080" indent="11430">
              <a:lnSpc>
                <a:spcPts val="1070"/>
              </a:lnSpc>
              <a:spcBef>
                <a:spcPts val="355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Soporte</a:t>
            </a:r>
            <a:r>
              <a:rPr dirty="0" sz="1100" spc="-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Marketing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Marketing</a:t>
            </a:r>
            <a:r>
              <a:rPr dirty="0" sz="1100" spc="-2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Support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123179" y="1493456"/>
            <a:ext cx="3992245" cy="13830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9685">
              <a:lnSpc>
                <a:spcPts val="1800"/>
              </a:lnSpc>
              <a:spcBef>
                <a:spcPts val="125"/>
              </a:spcBef>
            </a:pPr>
            <a:r>
              <a:rPr dirty="0" sz="1550">
                <a:latin typeface="Calibri"/>
                <a:cs typeface="Calibri"/>
              </a:rPr>
              <a:t>Jorge</a:t>
            </a:r>
            <a:r>
              <a:rPr dirty="0" sz="1550" spc="80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Rico</a:t>
            </a:r>
            <a:r>
              <a:rPr dirty="0" sz="1550" spc="35">
                <a:latin typeface="Calibri"/>
                <a:cs typeface="Calibri"/>
              </a:rPr>
              <a:t> </a:t>
            </a:r>
            <a:r>
              <a:rPr dirty="0" sz="1550" spc="-10">
                <a:latin typeface="Calibri"/>
                <a:cs typeface="Calibri"/>
              </a:rPr>
              <a:t>Alerany</a:t>
            </a:r>
            <a:endParaRPr sz="1550">
              <a:latin typeface="Calibri"/>
              <a:cs typeface="Calibri"/>
            </a:endParaRPr>
          </a:p>
          <a:p>
            <a:pPr marL="19685">
              <a:lnSpc>
                <a:spcPts val="1150"/>
              </a:lnSpc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Comercial</a:t>
            </a:r>
            <a:r>
              <a:rPr dirty="0" sz="1100" spc="-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y</a:t>
            </a:r>
            <a:r>
              <a:rPr dirty="0" sz="1100" spc="-4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Marketing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210"/>
              </a:lnSpc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Commercial</a:t>
            </a:r>
            <a:r>
              <a:rPr dirty="0" sz="1100" spc="2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dirty="0" sz="1100" spc="-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Marketing</a:t>
            </a:r>
            <a:endParaRPr sz="1100">
              <a:latin typeface="Calibri"/>
              <a:cs typeface="Calibri"/>
            </a:endParaRPr>
          </a:p>
          <a:p>
            <a:pPr marL="2142490" marR="5080" indent="9525">
              <a:lnSpc>
                <a:spcPct val="102800"/>
              </a:lnSpc>
              <a:spcBef>
                <a:spcPts val="855"/>
              </a:spcBef>
            </a:pPr>
            <a:r>
              <a:rPr dirty="0" sz="1400">
                <a:latin typeface="Calibri"/>
                <a:cs typeface="Calibri"/>
              </a:rPr>
              <a:t>Bárbara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Cuevas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Sacristán </a:t>
            </a:r>
            <a:r>
              <a:rPr dirty="0" sz="1400">
                <a:latin typeface="Calibri"/>
                <a:cs typeface="Calibri"/>
              </a:rPr>
              <a:t>Nuria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Sevilla</a:t>
            </a:r>
            <a:r>
              <a:rPr dirty="0" sz="1400" spc="31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Pérez</a:t>
            </a:r>
            <a:endParaRPr sz="1400">
              <a:latin typeface="Calibri"/>
              <a:cs typeface="Calibri"/>
            </a:endParaRPr>
          </a:p>
          <a:p>
            <a:pPr marL="2175510">
              <a:lnSpc>
                <a:spcPts val="1010"/>
              </a:lnSpc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Responsable</a:t>
            </a:r>
            <a:r>
              <a:rPr dirty="0" sz="1100" spc="5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Comercial</a:t>
            </a:r>
            <a:endParaRPr sz="1100">
              <a:latin typeface="Calibri"/>
              <a:cs typeface="Calibri"/>
            </a:endParaRPr>
          </a:p>
          <a:p>
            <a:pPr marL="2175510">
              <a:lnSpc>
                <a:spcPts val="1175"/>
              </a:lnSpc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Commercial</a:t>
            </a:r>
            <a:r>
              <a:rPr dirty="0" sz="1100" spc="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Managers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285990" y="3334702"/>
            <a:ext cx="1959610" cy="777875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27940" marR="5080" indent="-15875">
              <a:lnSpc>
                <a:spcPct val="102699"/>
              </a:lnSpc>
              <a:spcBef>
                <a:spcPts val="80"/>
              </a:spcBef>
            </a:pPr>
            <a:r>
              <a:rPr dirty="0" sz="1400" spc="-10">
                <a:latin typeface="Calibri"/>
                <a:cs typeface="Calibri"/>
              </a:rPr>
              <a:t>Yolanda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Sedeño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Navarrete </a:t>
            </a:r>
            <a:r>
              <a:rPr dirty="0" sz="1400">
                <a:latin typeface="Calibri"/>
                <a:cs typeface="Calibri"/>
              </a:rPr>
              <a:t>Juan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Carlos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Torres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Vega</a:t>
            </a:r>
            <a:endParaRPr sz="1400">
              <a:latin typeface="Calibri"/>
              <a:cs typeface="Calibri"/>
            </a:endParaRPr>
          </a:p>
          <a:p>
            <a:pPr marL="22860">
              <a:lnSpc>
                <a:spcPts val="1175"/>
              </a:lnSpc>
              <a:spcBef>
                <a:spcPts val="135"/>
              </a:spcBef>
            </a:pP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Formación</a:t>
            </a:r>
            <a:endParaRPr sz="1100">
              <a:latin typeface="Calibri"/>
              <a:cs typeface="Calibri"/>
            </a:endParaRPr>
          </a:p>
          <a:p>
            <a:pPr marL="27305">
              <a:lnSpc>
                <a:spcPts val="1175"/>
              </a:lnSpc>
            </a:pP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Training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5781675" y="2495550"/>
            <a:ext cx="1166495" cy="1285875"/>
            <a:chOff x="5781675" y="2495550"/>
            <a:chExt cx="1166495" cy="1285875"/>
          </a:xfrm>
        </p:grpSpPr>
        <p:sp>
          <p:nvSpPr>
            <p:cNvPr id="9" name="object 9" descr=""/>
            <p:cNvSpPr/>
            <p:nvPr/>
          </p:nvSpPr>
          <p:spPr>
            <a:xfrm>
              <a:off x="5891276" y="3652900"/>
              <a:ext cx="1056640" cy="0"/>
            </a:xfrm>
            <a:custGeom>
              <a:avLst/>
              <a:gdLst/>
              <a:ahLst/>
              <a:cxnLst/>
              <a:rect l="l" t="t" r="r" b="b"/>
              <a:pathLst>
                <a:path w="1056640" h="0">
                  <a:moveTo>
                    <a:pt x="0" y="0"/>
                  </a:moveTo>
                  <a:lnTo>
                    <a:pt x="1056640" y="0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81675" y="2495550"/>
              <a:ext cx="209550" cy="209550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91200" y="3581400"/>
              <a:ext cx="209550" cy="200025"/>
            </a:xfrm>
            <a:prstGeom prst="rect">
              <a:avLst/>
            </a:prstGeom>
          </p:spPr>
        </p:pic>
      </p:grpSp>
      <p:sp>
        <p:nvSpPr>
          <p:cNvPr id="12" name="object 1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0933" y="6376565"/>
            <a:ext cx="1265369" cy="286397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2344801" y="2990850"/>
            <a:ext cx="7285355" cy="209550"/>
            <a:chOff x="2344801" y="2990850"/>
            <a:chExt cx="7285355" cy="209550"/>
          </a:xfrm>
        </p:grpSpPr>
        <p:sp>
          <p:nvSpPr>
            <p:cNvPr id="4" name="object 4" descr=""/>
            <p:cNvSpPr/>
            <p:nvPr/>
          </p:nvSpPr>
          <p:spPr>
            <a:xfrm>
              <a:off x="2347976" y="3109976"/>
              <a:ext cx="7073265" cy="0"/>
            </a:xfrm>
            <a:custGeom>
              <a:avLst/>
              <a:gdLst/>
              <a:ahLst/>
              <a:cxnLst/>
              <a:rect l="l" t="t" r="r" b="b"/>
              <a:pathLst>
                <a:path w="7073265" h="0">
                  <a:moveTo>
                    <a:pt x="0" y="0"/>
                  </a:moveTo>
                  <a:lnTo>
                    <a:pt x="7072883" y="0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420225" y="3000375"/>
              <a:ext cx="209550" cy="200025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91200" y="2990850"/>
              <a:ext cx="209550" cy="200025"/>
            </a:xfrm>
            <a:prstGeom prst="rect">
              <a:avLst/>
            </a:prstGeom>
          </p:spPr>
        </p:pic>
      </p:grpSp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85975" y="3009900"/>
            <a:ext cx="200025" cy="200025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9157969" y="3365246"/>
            <a:ext cx="1610360" cy="6121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585"/>
              </a:lnSpc>
              <a:spcBef>
                <a:spcPts val="125"/>
              </a:spcBef>
            </a:pPr>
            <a:r>
              <a:rPr dirty="0" sz="1550">
                <a:solidFill>
                  <a:srgbClr val="FF5D5D"/>
                </a:solidFill>
                <a:latin typeface="Calibri"/>
                <a:cs typeface="Calibri"/>
              </a:rPr>
              <a:t>Las</a:t>
            </a:r>
            <a:r>
              <a:rPr dirty="0" sz="1550" spc="3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FF5D5D"/>
                </a:solidFill>
                <a:latin typeface="Calibri"/>
                <a:cs typeface="Calibri"/>
              </a:rPr>
              <a:t>Palmas</a:t>
            </a:r>
            <a:endParaRPr sz="1550">
              <a:latin typeface="Calibri"/>
              <a:cs typeface="Calibri"/>
            </a:endParaRPr>
          </a:p>
          <a:p>
            <a:pPr marL="12700">
              <a:lnSpc>
                <a:spcPts val="1035"/>
              </a:lnSpc>
            </a:pPr>
            <a:r>
              <a:rPr dirty="0" sz="1200">
                <a:latin typeface="Calibri"/>
                <a:cs typeface="Calibri"/>
              </a:rPr>
              <a:t>Sergio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Hernández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Socorro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925"/>
              </a:lnSpc>
            </a:pPr>
            <a:r>
              <a:rPr dirty="0" sz="900">
                <a:solidFill>
                  <a:srgbClr val="FF5D5D"/>
                </a:solidFill>
                <a:latin typeface="Calibri"/>
                <a:cs typeface="Calibri"/>
              </a:rPr>
              <a:t>Responsable</a:t>
            </a:r>
            <a:r>
              <a:rPr dirty="0" sz="900" spc="31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FF5D5D"/>
                </a:solidFill>
                <a:latin typeface="Calibri"/>
                <a:cs typeface="Calibri"/>
              </a:rPr>
              <a:t>Comercial</a:t>
            </a:r>
            <a:endParaRPr sz="900">
              <a:latin typeface="Calibri"/>
              <a:cs typeface="Calibri"/>
            </a:endParaRPr>
          </a:p>
          <a:p>
            <a:pPr marL="25400">
              <a:lnSpc>
                <a:spcPts val="1055"/>
              </a:lnSpc>
            </a:pPr>
            <a:r>
              <a:rPr dirty="0" sz="900">
                <a:solidFill>
                  <a:srgbClr val="7E7E7E"/>
                </a:solidFill>
                <a:latin typeface="Calibri"/>
                <a:cs typeface="Calibri"/>
              </a:rPr>
              <a:t>Sales</a:t>
            </a:r>
            <a:r>
              <a:rPr dirty="0" sz="900" spc="17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7E7E7E"/>
                </a:solidFill>
                <a:latin typeface="Calibri"/>
                <a:cs typeface="Calibri"/>
              </a:rPr>
              <a:t>Manager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552059" y="3407981"/>
            <a:ext cx="1617345" cy="64262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635"/>
              </a:lnSpc>
              <a:spcBef>
                <a:spcPts val="125"/>
              </a:spcBef>
            </a:pPr>
            <a:r>
              <a:rPr dirty="0" sz="1550" spc="-10">
                <a:solidFill>
                  <a:srgbClr val="FF5D5D"/>
                </a:solidFill>
                <a:latin typeface="Calibri"/>
                <a:cs typeface="Calibri"/>
              </a:rPr>
              <a:t>Tenerife</a:t>
            </a:r>
            <a:endParaRPr sz="1550">
              <a:latin typeface="Calibri"/>
              <a:cs typeface="Calibri"/>
            </a:endParaRPr>
          </a:p>
          <a:p>
            <a:pPr marL="19685">
              <a:lnSpc>
                <a:spcPts val="1145"/>
              </a:lnSpc>
            </a:pPr>
            <a:r>
              <a:rPr dirty="0" sz="1200">
                <a:latin typeface="Calibri"/>
                <a:cs typeface="Calibri"/>
              </a:rPr>
              <a:t>Sergio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Hernández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Socorro</a:t>
            </a:r>
            <a:endParaRPr sz="1200">
              <a:latin typeface="Calibri"/>
              <a:cs typeface="Calibri"/>
            </a:endParaRPr>
          </a:p>
          <a:p>
            <a:pPr marL="20955">
              <a:lnSpc>
                <a:spcPts val="990"/>
              </a:lnSpc>
            </a:pPr>
            <a:r>
              <a:rPr dirty="0" sz="900">
                <a:solidFill>
                  <a:srgbClr val="FF5D5D"/>
                </a:solidFill>
                <a:latin typeface="Calibri"/>
                <a:cs typeface="Calibri"/>
              </a:rPr>
              <a:t>Responsable</a:t>
            </a:r>
            <a:r>
              <a:rPr dirty="0" sz="900" spc="17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FF5D5D"/>
                </a:solidFill>
                <a:latin typeface="Calibri"/>
                <a:cs typeface="Calibri"/>
              </a:rPr>
              <a:t>Comercial</a:t>
            </a:r>
            <a:endParaRPr sz="900">
              <a:latin typeface="Calibri"/>
              <a:cs typeface="Calibri"/>
            </a:endParaRPr>
          </a:p>
          <a:p>
            <a:pPr marL="19685">
              <a:lnSpc>
                <a:spcPts val="1060"/>
              </a:lnSpc>
            </a:pPr>
            <a:r>
              <a:rPr dirty="0" sz="900">
                <a:solidFill>
                  <a:srgbClr val="7E7E7E"/>
                </a:solidFill>
                <a:latin typeface="Calibri"/>
                <a:cs typeface="Calibri"/>
              </a:rPr>
              <a:t>Sales</a:t>
            </a:r>
            <a:r>
              <a:rPr dirty="0" sz="900" spc="17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7E7E7E"/>
                </a:solidFill>
                <a:latin typeface="Calibri"/>
                <a:cs typeface="Calibri"/>
              </a:rPr>
              <a:t>Manager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973579" y="3399472"/>
            <a:ext cx="1400175" cy="66040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4130">
              <a:lnSpc>
                <a:spcPts val="1705"/>
              </a:lnSpc>
              <a:spcBef>
                <a:spcPts val="125"/>
              </a:spcBef>
            </a:pPr>
            <a:r>
              <a:rPr dirty="0" sz="1550" spc="-10">
                <a:solidFill>
                  <a:srgbClr val="FF5D5D"/>
                </a:solidFill>
                <a:latin typeface="Calibri"/>
                <a:cs typeface="Calibri"/>
              </a:rPr>
              <a:t>Barcelona</a:t>
            </a:r>
            <a:endParaRPr sz="1550">
              <a:latin typeface="Calibri"/>
              <a:cs typeface="Calibri"/>
            </a:endParaRPr>
          </a:p>
          <a:p>
            <a:pPr marL="12700">
              <a:lnSpc>
                <a:spcPts val="1145"/>
              </a:lnSpc>
            </a:pPr>
            <a:r>
              <a:rPr dirty="0" sz="1200" spc="-10">
                <a:latin typeface="Calibri"/>
                <a:cs typeface="Calibri"/>
              </a:rPr>
              <a:t>Verónica</a:t>
            </a:r>
            <a:r>
              <a:rPr dirty="0" sz="1200" spc="-5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Mora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Coelho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944"/>
              </a:lnSpc>
            </a:pPr>
            <a:r>
              <a:rPr dirty="0" sz="900">
                <a:solidFill>
                  <a:srgbClr val="FF5D5D"/>
                </a:solidFill>
                <a:latin typeface="Calibri"/>
                <a:cs typeface="Calibri"/>
              </a:rPr>
              <a:t>Responsable</a:t>
            </a:r>
            <a:r>
              <a:rPr dirty="0" sz="900" spc="17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FF5D5D"/>
                </a:solidFill>
                <a:latin typeface="Calibri"/>
                <a:cs typeface="Calibri"/>
              </a:rPr>
              <a:t>Comercial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7E7E7E"/>
                </a:solidFill>
                <a:latin typeface="Calibri"/>
                <a:cs typeface="Calibri"/>
              </a:rPr>
              <a:t>Sales</a:t>
            </a:r>
            <a:r>
              <a:rPr dirty="0" sz="900" spc="17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7E7E7E"/>
                </a:solidFill>
                <a:latin typeface="Calibri"/>
                <a:cs typeface="Calibri"/>
              </a:rPr>
              <a:t>Manager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75641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Comercial</a:t>
            </a:r>
            <a:r>
              <a:rPr dirty="0" spc="-409"/>
              <a:t> </a:t>
            </a:r>
            <a:r>
              <a:rPr dirty="0"/>
              <a:t>y</a:t>
            </a:r>
            <a:r>
              <a:rPr dirty="0" spc="-275"/>
              <a:t> </a:t>
            </a:r>
            <a:r>
              <a:rPr dirty="0" spc="-10"/>
              <a:t>Marketing</a:t>
            </a:r>
            <a:r>
              <a:rPr dirty="0" spc="-310"/>
              <a:t> </a:t>
            </a:r>
            <a:r>
              <a:rPr dirty="0" spc="-10"/>
              <a:t>Delegaciones</a:t>
            </a:r>
          </a:p>
          <a:p>
            <a:pPr marL="1442085">
              <a:lnSpc>
                <a:spcPct val="100000"/>
              </a:lnSpc>
              <a:spcBef>
                <a:spcPts val="175"/>
              </a:spcBef>
            </a:pPr>
            <a:r>
              <a:rPr dirty="0">
                <a:solidFill>
                  <a:srgbClr val="7E7E7E"/>
                </a:solidFill>
              </a:rPr>
              <a:t>|</a:t>
            </a:r>
            <a:r>
              <a:rPr dirty="0" spc="-360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Commercial</a:t>
            </a:r>
            <a:r>
              <a:rPr dirty="0" spc="-320">
                <a:solidFill>
                  <a:srgbClr val="7E7E7E"/>
                </a:solidFill>
              </a:rPr>
              <a:t> </a:t>
            </a:r>
            <a:r>
              <a:rPr dirty="0">
                <a:solidFill>
                  <a:srgbClr val="7E7E7E"/>
                </a:solidFill>
              </a:rPr>
              <a:t>and</a:t>
            </a:r>
            <a:r>
              <a:rPr dirty="0" spc="-400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Marketing</a:t>
            </a:r>
            <a:r>
              <a:rPr dirty="0" spc="-305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Delegations</a:t>
            </a:r>
          </a:p>
        </p:txBody>
      </p:sp>
      <p:sp>
        <p:nvSpPr>
          <p:cNvPr id="12" name="object 12" descr=""/>
          <p:cNvSpPr txBox="1"/>
          <p:nvPr/>
        </p:nvSpPr>
        <p:spPr>
          <a:xfrm>
            <a:off x="5138801" y="1931098"/>
            <a:ext cx="1588135" cy="52133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0320">
              <a:lnSpc>
                <a:spcPts val="1739"/>
              </a:lnSpc>
              <a:spcBef>
                <a:spcPts val="125"/>
              </a:spcBef>
            </a:pPr>
            <a:r>
              <a:rPr dirty="0" sz="1550">
                <a:latin typeface="Calibri"/>
                <a:cs typeface="Calibri"/>
              </a:rPr>
              <a:t>Jorge</a:t>
            </a:r>
            <a:r>
              <a:rPr dirty="0" sz="1550" spc="75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Rico</a:t>
            </a:r>
            <a:r>
              <a:rPr dirty="0" sz="1550" spc="45">
                <a:latin typeface="Calibri"/>
                <a:cs typeface="Calibri"/>
              </a:rPr>
              <a:t> </a:t>
            </a:r>
            <a:r>
              <a:rPr dirty="0" sz="1550" spc="-10">
                <a:latin typeface="Calibri"/>
                <a:cs typeface="Calibri"/>
              </a:rPr>
              <a:t>Alerany</a:t>
            </a:r>
            <a:endParaRPr sz="1550">
              <a:latin typeface="Calibri"/>
              <a:cs typeface="Calibri"/>
            </a:endParaRPr>
          </a:p>
          <a:p>
            <a:pPr marL="12700">
              <a:lnSpc>
                <a:spcPts val="1005"/>
              </a:lnSpc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Comercial</a:t>
            </a:r>
            <a:r>
              <a:rPr dirty="0" sz="1100" spc="-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y</a:t>
            </a:r>
            <a:r>
              <a:rPr dirty="0" sz="1100" spc="-3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Marketing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125"/>
              </a:lnSpc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Commercial</a:t>
            </a:r>
            <a:r>
              <a:rPr dirty="0" sz="1100" spc="1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dirty="0" sz="1100" spc="-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Marketing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2405126" y="2671826"/>
            <a:ext cx="7143750" cy="752475"/>
          </a:xfrm>
          <a:custGeom>
            <a:avLst/>
            <a:gdLst/>
            <a:ahLst/>
            <a:cxnLst/>
            <a:rect l="l" t="t" r="r" b="b"/>
            <a:pathLst>
              <a:path w="7143750" h="752475">
                <a:moveTo>
                  <a:pt x="3486150" y="0"/>
                </a:moveTo>
                <a:lnTo>
                  <a:pt x="3486150" y="428498"/>
                </a:lnTo>
              </a:path>
              <a:path w="7143750" h="752475">
                <a:moveTo>
                  <a:pt x="0" y="495300"/>
                </a:moveTo>
                <a:lnTo>
                  <a:pt x="0" y="723773"/>
                </a:lnTo>
              </a:path>
              <a:path w="7143750" h="752475">
                <a:moveTo>
                  <a:pt x="3495675" y="514350"/>
                </a:moveTo>
                <a:lnTo>
                  <a:pt x="3495675" y="752348"/>
                </a:lnTo>
              </a:path>
              <a:path w="7143750" h="752475">
                <a:moveTo>
                  <a:pt x="7143750" y="504825"/>
                </a:moveTo>
                <a:lnTo>
                  <a:pt x="7143750" y="733298"/>
                </a:lnTo>
              </a:path>
            </a:pathLst>
          </a:custGeom>
          <a:ln w="6096">
            <a:solidFill>
              <a:srgbClr val="C5B8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8039" y="515874"/>
            <a:ext cx="7991475" cy="5753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Recursos</a:t>
            </a:r>
            <a:r>
              <a:rPr dirty="0" spc="-350"/>
              <a:t> </a:t>
            </a:r>
            <a:r>
              <a:rPr dirty="0"/>
              <a:t>Humanos</a:t>
            </a:r>
            <a:r>
              <a:rPr dirty="0" spc="-370"/>
              <a:t> </a:t>
            </a:r>
            <a:r>
              <a:rPr dirty="0">
                <a:solidFill>
                  <a:srgbClr val="A6A6A6"/>
                </a:solidFill>
              </a:rPr>
              <a:t>|</a:t>
            </a:r>
            <a:r>
              <a:rPr dirty="0" spc="-350">
                <a:solidFill>
                  <a:srgbClr val="A6A6A6"/>
                </a:solidFill>
              </a:rPr>
              <a:t> </a:t>
            </a:r>
            <a:r>
              <a:rPr dirty="0">
                <a:solidFill>
                  <a:srgbClr val="A6A6A6"/>
                </a:solidFill>
              </a:rPr>
              <a:t>Human</a:t>
            </a:r>
            <a:r>
              <a:rPr dirty="0" spc="-380">
                <a:solidFill>
                  <a:srgbClr val="A6A6A6"/>
                </a:solidFill>
              </a:rPr>
              <a:t> </a:t>
            </a:r>
            <a:r>
              <a:rPr dirty="0" spc="-10">
                <a:solidFill>
                  <a:srgbClr val="A6A6A6"/>
                </a:solidFill>
              </a:rPr>
              <a:t>Resources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455030" y="1380387"/>
            <a:ext cx="1315085" cy="606425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260"/>
              </a:spcBef>
            </a:pPr>
            <a:r>
              <a:rPr dirty="0" sz="1550">
                <a:latin typeface="Calibri"/>
                <a:cs typeface="Calibri"/>
              </a:rPr>
              <a:t>Lola</a:t>
            </a:r>
            <a:r>
              <a:rPr dirty="0" sz="1550" spc="45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Lasaga</a:t>
            </a:r>
            <a:r>
              <a:rPr dirty="0" sz="1550" spc="50">
                <a:latin typeface="Calibri"/>
                <a:cs typeface="Calibri"/>
              </a:rPr>
              <a:t> </a:t>
            </a:r>
            <a:r>
              <a:rPr dirty="0" sz="1550" spc="-20">
                <a:latin typeface="Calibri"/>
                <a:cs typeface="Calibri"/>
              </a:rPr>
              <a:t>Gila</a:t>
            </a:r>
            <a:endParaRPr sz="1550">
              <a:latin typeface="Calibri"/>
              <a:cs typeface="Calibri"/>
            </a:endParaRPr>
          </a:p>
          <a:p>
            <a:pPr marL="12700" marR="197485" indent="3810">
              <a:lnSpc>
                <a:spcPts val="1100"/>
              </a:lnSpc>
              <a:spcBef>
                <a:spcPts val="345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Recursos</a:t>
            </a:r>
            <a:r>
              <a:rPr dirty="0" sz="1100" spc="-3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Humanos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Human</a:t>
            </a:r>
            <a:r>
              <a:rPr dirty="0" sz="1100" spc="-7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Resources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5138801" y="2224151"/>
            <a:ext cx="1980564" cy="1919605"/>
            <a:chOff x="5138801" y="2224151"/>
            <a:chExt cx="1980564" cy="1919605"/>
          </a:xfrm>
        </p:grpSpPr>
        <p:sp>
          <p:nvSpPr>
            <p:cNvPr id="5" name="object 5" descr=""/>
            <p:cNvSpPr/>
            <p:nvPr/>
          </p:nvSpPr>
          <p:spPr>
            <a:xfrm>
              <a:off x="5138801" y="2224151"/>
              <a:ext cx="1980564" cy="1828800"/>
            </a:xfrm>
            <a:custGeom>
              <a:avLst/>
              <a:gdLst/>
              <a:ahLst/>
              <a:cxnLst/>
              <a:rect l="l" t="t" r="r" b="b"/>
              <a:pathLst>
                <a:path w="1980565" h="1828800">
                  <a:moveTo>
                    <a:pt x="971550" y="0"/>
                  </a:moveTo>
                  <a:lnTo>
                    <a:pt x="971550" y="1828673"/>
                  </a:lnTo>
                </a:path>
                <a:path w="1980565" h="1828800">
                  <a:moveTo>
                    <a:pt x="0" y="476250"/>
                  </a:moveTo>
                  <a:lnTo>
                    <a:pt x="1979929" y="476250"/>
                  </a:lnTo>
                </a:path>
                <a:path w="1980565" h="1828800">
                  <a:moveTo>
                    <a:pt x="990600" y="1819275"/>
                  </a:moveTo>
                  <a:lnTo>
                    <a:pt x="1980565" y="1819275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29325" y="2600325"/>
              <a:ext cx="209550" cy="209550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19800" y="3943350"/>
              <a:ext cx="209550" cy="200025"/>
            </a:xfrm>
            <a:prstGeom prst="rect">
              <a:avLst/>
            </a:prstGeom>
          </p:spPr>
        </p:pic>
      </p:grpSp>
      <p:sp>
        <p:nvSpPr>
          <p:cNvPr id="8" name="object 8" descr=""/>
          <p:cNvSpPr txBox="1"/>
          <p:nvPr/>
        </p:nvSpPr>
        <p:spPr>
          <a:xfrm>
            <a:off x="1996694" y="2443416"/>
            <a:ext cx="1699260" cy="77978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3335" marR="5080">
              <a:lnSpc>
                <a:spcPct val="102899"/>
              </a:lnSpc>
              <a:spcBef>
                <a:spcPts val="75"/>
              </a:spcBef>
            </a:pPr>
            <a:r>
              <a:rPr dirty="0" sz="1400">
                <a:latin typeface="Calibri"/>
                <a:cs typeface="Calibri"/>
              </a:rPr>
              <a:t>Mª Jesús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Pérez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Andrés </a:t>
            </a:r>
            <a:r>
              <a:rPr dirty="0" sz="1400">
                <a:latin typeface="Calibri"/>
                <a:cs typeface="Calibri"/>
              </a:rPr>
              <a:t>Paula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Candela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Hurtado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175"/>
              </a:lnSpc>
              <a:spcBef>
                <a:spcPts val="145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Administración</a:t>
            </a:r>
            <a:r>
              <a:rPr dirty="0" sz="1100" spc="-2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de</a:t>
            </a:r>
            <a:r>
              <a:rPr dirty="0" sz="1100" spc="2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Personal</a:t>
            </a:r>
            <a:endParaRPr sz="1100">
              <a:latin typeface="Calibri"/>
              <a:cs typeface="Calibri"/>
            </a:endParaRPr>
          </a:p>
          <a:p>
            <a:pPr marL="13335">
              <a:lnSpc>
                <a:spcPts val="1175"/>
              </a:lnSpc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Staff</a:t>
            </a:r>
            <a:r>
              <a:rPr dirty="0" sz="1100" spc="-1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Administration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7743825" y="2399982"/>
            <a:ext cx="2089150" cy="84201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  <a:spcBef>
                <a:spcPts val="75"/>
              </a:spcBef>
            </a:pPr>
            <a:r>
              <a:rPr dirty="0" sz="1400">
                <a:latin typeface="Calibri"/>
                <a:cs typeface="Calibri"/>
              </a:rPr>
              <a:t>Fernando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Gutiérrez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Triguero </a:t>
            </a:r>
            <a:r>
              <a:rPr dirty="0" sz="1400">
                <a:latin typeface="Calibri"/>
                <a:cs typeface="Calibri"/>
              </a:rPr>
              <a:t>Ascensión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Sanz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Alcaide</a:t>
            </a:r>
            <a:endParaRPr sz="1400">
              <a:latin typeface="Calibri"/>
              <a:cs typeface="Calibri"/>
            </a:endParaRPr>
          </a:p>
          <a:p>
            <a:pPr marL="33020" marR="1833880" indent="1270">
              <a:lnSpc>
                <a:spcPts val="1200"/>
              </a:lnSpc>
              <a:spcBef>
                <a:spcPts val="615"/>
              </a:spcBef>
            </a:pPr>
            <a:r>
              <a:rPr dirty="0" sz="1100" spc="-25">
                <a:solidFill>
                  <a:srgbClr val="FF5D5D"/>
                </a:solidFill>
                <a:latin typeface="Calibri"/>
                <a:cs typeface="Calibri"/>
              </a:rPr>
              <a:t>PRL </a:t>
            </a:r>
            <a:r>
              <a:rPr dirty="0" sz="1100" spc="-25">
                <a:solidFill>
                  <a:srgbClr val="7E7E7E"/>
                </a:solidFill>
                <a:latin typeface="Calibri"/>
                <a:cs typeface="Calibri"/>
              </a:rPr>
              <a:t>LRP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7752333" y="3802697"/>
            <a:ext cx="2002789" cy="535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610"/>
              </a:lnSpc>
              <a:spcBef>
                <a:spcPts val="125"/>
              </a:spcBef>
            </a:pPr>
            <a:r>
              <a:rPr dirty="0" sz="1400">
                <a:latin typeface="Calibri"/>
                <a:cs typeface="Calibri"/>
              </a:rPr>
              <a:t>Maribel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Picazo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150"/>
              </a:lnSpc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Selección</a:t>
            </a:r>
            <a:r>
              <a:rPr dirty="0" sz="1100" spc="-4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de Personal</a:t>
            </a:r>
            <a:r>
              <a:rPr dirty="0" sz="1100" spc="1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y</a:t>
            </a:r>
            <a:r>
              <a:rPr dirty="0" sz="1100" spc="-2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Formación</a:t>
            </a:r>
            <a:endParaRPr sz="1100">
              <a:latin typeface="Calibri"/>
              <a:cs typeface="Calibri"/>
            </a:endParaRPr>
          </a:p>
          <a:p>
            <a:pPr marL="20955">
              <a:lnSpc>
                <a:spcPts val="1220"/>
              </a:lnSpc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Staff</a:t>
            </a:r>
            <a:r>
              <a:rPr dirty="0" sz="1100" spc="-2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Pick</a:t>
            </a:r>
            <a:r>
              <a:rPr dirty="0" sz="1100" spc="-4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dirty="0" sz="1100" spc="-5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Training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5684" y="6430864"/>
            <a:ext cx="1265369" cy="281991"/>
          </a:xfrm>
          <a:prstGeom prst="rect">
            <a:avLst/>
          </a:prstGeom>
        </p:spPr>
      </p:pic>
      <p:sp>
        <p:nvSpPr>
          <p:cNvPr id="12" name="object 1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138801" y="2214626"/>
            <a:ext cx="1932939" cy="1485900"/>
          </a:xfrm>
          <a:custGeom>
            <a:avLst/>
            <a:gdLst/>
            <a:ahLst/>
            <a:cxnLst/>
            <a:rect l="l" t="t" r="r" b="b"/>
            <a:pathLst>
              <a:path w="1932940" h="1485900">
                <a:moveTo>
                  <a:pt x="962025" y="0"/>
                </a:moveTo>
                <a:lnTo>
                  <a:pt x="962025" y="1485773"/>
                </a:lnTo>
              </a:path>
              <a:path w="1932940" h="1485900">
                <a:moveTo>
                  <a:pt x="0" y="676275"/>
                </a:moveTo>
                <a:lnTo>
                  <a:pt x="1932431" y="676275"/>
                </a:lnTo>
              </a:path>
            </a:pathLst>
          </a:custGeom>
          <a:ln w="6096">
            <a:solidFill>
              <a:srgbClr val="C5B8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3692525" y="1319212"/>
            <a:ext cx="4342765" cy="73723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716405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latin typeface="Calibri"/>
                <a:cs typeface="Calibri"/>
              </a:rPr>
              <a:t>Luis</a:t>
            </a:r>
            <a:r>
              <a:rPr dirty="0" sz="1550" spc="-15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Bravo</a:t>
            </a:r>
            <a:r>
              <a:rPr dirty="0" sz="1550" spc="70">
                <a:latin typeface="Calibri"/>
                <a:cs typeface="Calibri"/>
              </a:rPr>
              <a:t> </a:t>
            </a:r>
            <a:r>
              <a:rPr dirty="0" sz="1550" spc="-10">
                <a:latin typeface="Calibri"/>
                <a:cs typeface="Calibri"/>
              </a:rPr>
              <a:t>Méndez</a:t>
            </a:r>
            <a:endParaRPr sz="1550">
              <a:latin typeface="Calibri"/>
              <a:cs typeface="Calibri"/>
            </a:endParaRPr>
          </a:p>
          <a:p>
            <a:pPr marL="41275">
              <a:lnSpc>
                <a:spcPts val="1300"/>
              </a:lnSpc>
              <a:spcBef>
                <a:spcPts val="1120"/>
              </a:spcBef>
            </a:pP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Transformación</a:t>
            </a:r>
            <a:r>
              <a:rPr dirty="0" sz="1100" spc="-3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Digital</a:t>
            </a:r>
            <a:r>
              <a:rPr dirty="0" sz="1100" spc="2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&amp;</a:t>
            </a:r>
            <a:r>
              <a:rPr dirty="0" sz="1100" spc="-6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Tecnologías</a:t>
            </a:r>
            <a:r>
              <a:rPr dirty="0" sz="1100" spc="-2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dirty="0" sz="1100" spc="1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la</a:t>
            </a:r>
            <a:r>
              <a:rPr dirty="0" sz="1100" spc="-5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Información</a:t>
            </a:r>
            <a:r>
              <a:rPr dirty="0" sz="1100" spc="-3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&amp;</a:t>
            </a:r>
            <a:r>
              <a:rPr dirty="0" sz="1100" spc="-6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0000"/>
                </a:solidFill>
                <a:latin typeface="Calibri"/>
                <a:cs typeface="Calibri"/>
              </a:rPr>
              <a:t>Ciberseguridad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295"/>
              </a:lnSpc>
            </a:pPr>
            <a:r>
              <a:rPr dirty="0" sz="1100">
                <a:latin typeface="Calibri"/>
                <a:cs typeface="Calibri"/>
              </a:rPr>
              <a:t>Information</a:t>
            </a:r>
            <a:r>
              <a:rPr dirty="0" sz="1100" spc="8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Officer&amp;</a:t>
            </a:r>
            <a:r>
              <a:rPr dirty="0" sz="1100" spc="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Digital</a:t>
            </a:r>
            <a:r>
              <a:rPr dirty="0" sz="1100" spc="1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Officer&amp;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Information</a:t>
            </a:r>
            <a:r>
              <a:rPr dirty="0" sz="1100" spc="9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Security</a:t>
            </a:r>
            <a:r>
              <a:rPr dirty="0" sz="1100" spc="9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Officerand</a:t>
            </a:r>
            <a:r>
              <a:rPr dirty="0" sz="1100" spc="6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DPO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43050" y="475868"/>
            <a:ext cx="8404225" cy="518159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200" spc="-20"/>
              <a:t>Transformación</a:t>
            </a:r>
            <a:r>
              <a:rPr dirty="0" sz="3200" spc="-390"/>
              <a:t> </a:t>
            </a:r>
            <a:r>
              <a:rPr dirty="0" sz="3200" spc="-10"/>
              <a:t>Digital</a:t>
            </a:r>
            <a:r>
              <a:rPr dirty="0" sz="3200" spc="-275"/>
              <a:t> </a:t>
            </a:r>
            <a:r>
              <a:rPr dirty="0" sz="3200">
                <a:solidFill>
                  <a:srgbClr val="A6A6A6"/>
                </a:solidFill>
              </a:rPr>
              <a:t>|</a:t>
            </a:r>
            <a:r>
              <a:rPr dirty="0" sz="3200" spc="-280">
                <a:solidFill>
                  <a:srgbClr val="A6A6A6"/>
                </a:solidFill>
              </a:rPr>
              <a:t> </a:t>
            </a:r>
            <a:r>
              <a:rPr dirty="0" sz="3200" spc="-10">
                <a:solidFill>
                  <a:srgbClr val="A6A6A6"/>
                </a:solidFill>
              </a:rPr>
              <a:t>Digital</a:t>
            </a:r>
            <a:r>
              <a:rPr dirty="0" sz="3200" spc="-385">
                <a:solidFill>
                  <a:srgbClr val="A6A6A6"/>
                </a:solidFill>
              </a:rPr>
              <a:t> </a:t>
            </a:r>
            <a:r>
              <a:rPr dirty="0" sz="3200" spc="-10">
                <a:solidFill>
                  <a:srgbClr val="A6A6A6"/>
                </a:solidFill>
              </a:rPr>
              <a:t>Transformation</a:t>
            </a:r>
            <a:endParaRPr sz="3200"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5684" y="6383239"/>
            <a:ext cx="1265369" cy="281991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2356866" y="2565653"/>
            <a:ext cx="3161665" cy="4146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2225">
              <a:lnSpc>
                <a:spcPct val="100000"/>
              </a:lnSpc>
              <a:spcBef>
                <a:spcPts val="125"/>
              </a:spcBef>
            </a:pPr>
            <a:r>
              <a:rPr dirty="0" sz="1400">
                <a:latin typeface="Calibri"/>
                <a:cs typeface="Calibri"/>
              </a:rPr>
              <a:t>Raúl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Aguilera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López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Atención</a:t>
            </a:r>
            <a:r>
              <a:rPr dirty="0" sz="1100" spc="-4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al</a:t>
            </a:r>
            <a:r>
              <a:rPr dirty="0" sz="1100" spc="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usuario</a:t>
            </a:r>
            <a:r>
              <a:rPr dirty="0" sz="1100" spc="-4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&amp;</a:t>
            </a:r>
            <a:r>
              <a:rPr dirty="0" sz="1100" spc="-8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Analítica</a:t>
            </a:r>
            <a:r>
              <a:rPr dirty="0" sz="1100" spc="-6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dirty="0" sz="1100" spc="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Datos</a:t>
            </a:r>
            <a:r>
              <a:rPr dirty="0" sz="1100" spc="-4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&amp;</a:t>
            </a:r>
            <a:r>
              <a:rPr dirty="0" sz="1100" spc="12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Proyectos</a:t>
            </a:r>
            <a:r>
              <a:rPr dirty="0" sz="1100" spc="-4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 spc="-25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356866" y="2945129"/>
            <a:ext cx="2970530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Calibri"/>
                <a:cs typeface="Calibri"/>
              </a:rPr>
              <a:t>Customer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Service</a:t>
            </a:r>
            <a:r>
              <a:rPr dirty="0" sz="1100" spc="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&amp;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Business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Analytics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&amp;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IT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Projects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91225" y="2771775"/>
            <a:ext cx="209550" cy="209550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7549133" y="2566415"/>
            <a:ext cx="2177415" cy="5613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635"/>
              </a:lnSpc>
              <a:spcBef>
                <a:spcPts val="125"/>
              </a:spcBef>
            </a:pPr>
            <a:r>
              <a:rPr dirty="0" sz="1400">
                <a:latin typeface="Calibri"/>
                <a:cs typeface="Calibri"/>
              </a:rPr>
              <a:t>Luis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Bravo</a:t>
            </a:r>
            <a:r>
              <a:rPr dirty="0" sz="1400" spc="-8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Méndez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255"/>
              </a:lnSpc>
            </a:pP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Innovación</a:t>
            </a:r>
            <a:r>
              <a:rPr dirty="0" sz="1100" spc="-3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Social</a:t>
            </a:r>
            <a:r>
              <a:rPr dirty="0" sz="1100" spc="2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&amp;</a:t>
            </a:r>
            <a:r>
              <a:rPr dirty="0" sz="1100" spc="-3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0000"/>
                </a:solidFill>
                <a:latin typeface="Calibri"/>
                <a:cs typeface="Calibri"/>
              </a:rPr>
              <a:t>EnveraSocialTech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295"/>
              </a:lnSpc>
            </a:pPr>
            <a:r>
              <a:rPr dirty="0" sz="1100">
                <a:latin typeface="Calibri"/>
                <a:cs typeface="Calibri"/>
              </a:rPr>
              <a:t>Innovation</a:t>
            </a:r>
            <a:r>
              <a:rPr dirty="0" sz="1100" spc="6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Officer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5034026" y="3805301"/>
            <a:ext cx="1066165" cy="0"/>
          </a:xfrm>
          <a:custGeom>
            <a:avLst/>
            <a:gdLst/>
            <a:ahLst/>
            <a:cxnLst/>
            <a:rect l="l" t="t" r="r" b="b"/>
            <a:pathLst>
              <a:path w="1066164" h="0">
                <a:moveTo>
                  <a:pt x="0" y="0"/>
                </a:moveTo>
                <a:lnTo>
                  <a:pt x="1066164" y="0"/>
                </a:lnTo>
              </a:path>
            </a:pathLst>
          </a:custGeom>
          <a:ln w="6096">
            <a:solidFill>
              <a:srgbClr val="C5B8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2369185" y="3487991"/>
            <a:ext cx="2815590" cy="5962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>
                <a:latin typeface="Calibri"/>
                <a:cs typeface="Calibri"/>
              </a:rPr>
              <a:t>Luis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Cuenca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550" spc="-10">
                <a:latin typeface="Calibri"/>
                <a:cs typeface="Calibri"/>
              </a:rPr>
              <a:t>Cutando</a:t>
            </a:r>
            <a:endParaRPr sz="1550">
              <a:latin typeface="Calibri"/>
              <a:cs typeface="Calibri"/>
            </a:endParaRPr>
          </a:p>
          <a:p>
            <a:pPr marL="12700" marR="5080">
              <a:lnSpc>
                <a:spcPts val="1280"/>
              </a:lnSpc>
              <a:spcBef>
                <a:spcPts val="80"/>
              </a:spcBef>
            </a:pP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Atención</a:t>
            </a:r>
            <a:r>
              <a:rPr dirty="0" sz="1100" spc="-3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al</a:t>
            </a:r>
            <a:r>
              <a:rPr dirty="0" sz="1100" spc="2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usuario</a:t>
            </a:r>
            <a:r>
              <a:rPr dirty="0" sz="1100" spc="-3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&amp;</a:t>
            </a:r>
            <a:r>
              <a:rPr dirty="0" sz="1100" spc="-6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Sistemas</a:t>
            </a:r>
            <a:r>
              <a:rPr dirty="0" sz="1100" spc="-2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0000"/>
                </a:solidFill>
                <a:latin typeface="Calibri"/>
                <a:cs typeface="Calibri"/>
              </a:rPr>
              <a:t>&amp;</a:t>
            </a:r>
            <a:r>
              <a:rPr dirty="0" sz="1100" spc="-2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0000"/>
                </a:solidFill>
                <a:latin typeface="Calibri"/>
                <a:cs typeface="Calibri"/>
              </a:rPr>
              <a:t>Ciberseguridad </a:t>
            </a:r>
            <a:r>
              <a:rPr dirty="0" sz="1100">
                <a:latin typeface="Calibri"/>
                <a:cs typeface="Calibri"/>
              </a:rPr>
              <a:t>Service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&amp;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IT Infrastructure &amp;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Cybersecurity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5684" y="6430864"/>
            <a:ext cx="1265369" cy="281991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4834001" y="2690876"/>
            <a:ext cx="2560955" cy="776605"/>
            <a:chOff x="4834001" y="2690876"/>
            <a:chExt cx="2560955" cy="776605"/>
          </a:xfrm>
        </p:grpSpPr>
        <p:sp>
          <p:nvSpPr>
            <p:cNvPr id="4" name="object 4" descr=""/>
            <p:cNvSpPr/>
            <p:nvPr/>
          </p:nvSpPr>
          <p:spPr>
            <a:xfrm>
              <a:off x="4834001" y="2690876"/>
              <a:ext cx="2560955" cy="666750"/>
            </a:xfrm>
            <a:custGeom>
              <a:avLst/>
              <a:gdLst/>
              <a:ahLst/>
              <a:cxnLst/>
              <a:rect l="l" t="t" r="r" b="b"/>
              <a:pathLst>
                <a:path w="2560954" h="666750">
                  <a:moveTo>
                    <a:pt x="1266825" y="0"/>
                  </a:moveTo>
                  <a:lnTo>
                    <a:pt x="1266825" y="628523"/>
                  </a:lnTo>
                </a:path>
                <a:path w="2560954" h="666750">
                  <a:moveTo>
                    <a:pt x="0" y="666750"/>
                  </a:moveTo>
                  <a:lnTo>
                    <a:pt x="2560701" y="666750"/>
                  </a:lnTo>
                </a:path>
              </a:pathLst>
            </a:custGeom>
            <a:ln w="6096">
              <a:solidFill>
                <a:srgbClr val="C5B8A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91225" y="3257550"/>
              <a:ext cx="209550" cy="209550"/>
            </a:xfrm>
            <a:prstGeom prst="rect">
              <a:avLst/>
            </a:prstGeom>
          </p:spPr>
        </p:pic>
      </p:grpSp>
      <p:sp>
        <p:nvSpPr>
          <p:cNvPr id="6" name="object 6" descr=""/>
          <p:cNvSpPr txBox="1"/>
          <p:nvPr/>
        </p:nvSpPr>
        <p:spPr>
          <a:xfrm>
            <a:off x="2358389" y="3046412"/>
            <a:ext cx="1932305" cy="576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latin typeface="Calibri"/>
                <a:cs typeface="Calibri"/>
              </a:rPr>
              <a:t>David</a:t>
            </a:r>
            <a:r>
              <a:rPr dirty="0" sz="1550" spc="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Ferrero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550" spc="-10">
                <a:latin typeface="Calibri"/>
                <a:cs typeface="Calibri"/>
              </a:rPr>
              <a:t>Gutiérrez</a:t>
            </a:r>
            <a:endParaRPr sz="1550">
              <a:latin typeface="Calibri"/>
              <a:cs typeface="Calibri"/>
            </a:endParaRPr>
          </a:p>
          <a:p>
            <a:pPr marL="12700" marR="5080">
              <a:lnSpc>
                <a:spcPts val="1110"/>
              </a:lnSpc>
              <a:spcBef>
                <a:spcPts val="225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Comunicación</a:t>
            </a:r>
            <a:r>
              <a:rPr dirty="0" sz="1100" spc="-3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y</a:t>
            </a:r>
            <a:r>
              <a:rPr dirty="0" sz="1100" spc="-2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Social</a:t>
            </a:r>
            <a:r>
              <a:rPr dirty="0" sz="1100" spc="15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Media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Communication</a:t>
            </a:r>
            <a:r>
              <a:rPr dirty="0" sz="1100" spc="-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dirty="0" sz="1100" spc="-4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Social</a:t>
            </a:r>
            <a:r>
              <a:rPr dirty="0" sz="1100" spc="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7E7E7E"/>
                </a:solidFill>
                <a:latin typeface="Calibri"/>
                <a:cs typeface="Calibri"/>
              </a:rPr>
              <a:t>Media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7" name="object 7" descr=""/>
          <p:cNvSpPr txBox="1"/>
          <p:nvPr/>
        </p:nvSpPr>
        <p:spPr>
          <a:xfrm>
            <a:off x="7782179" y="2989897"/>
            <a:ext cx="1372870" cy="79946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  <a:spcBef>
                <a:spcPts val="75"/>
              </a:spcBef>
            </a:pPr>
            <a:r>
              <a:rPr dirty="0" sz="1400">
                <a:latin typeface="Calibri"/>
                <a:cs typeface="Calibri"/>
              </a:rPr>
              <a:t>Juan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Arce</a:t>
            </a:r>
            <a:r>
              <a:rPr dirty="0" sz="1400" spc="-114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Gálvez Rafael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Martín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Cruz</a:t>
            </a:r>
            <a:endParaRPr sz="1400">
              <a:latin typeface="Calibri"/>
              <a:cs typeface="Calibri"/>
            </a:endParaRPr>
          </a:p>
          <a:p>
            <a:pPr marL="23495" marR="419100">
              <a:lnSpc>
                <a:spcPct val="78300"/>
              </a:lnSpc>
              <a:spcBef>
                <a:spcPts val="590"/>
              </a:spcBef>
            </a:pPr>
            <a:r>
              <a:rPr dirty="0" sz="1100" spc="-10">
                <a:solidFill>
                  <a:srgbClr val="FF5D5D"/>
                </a:solidFill>
                <a:latin typeface="Calibri"/>
                <a:cs typeface="Calibri"/>
              </a:rPr>
              <a:t>Comunicación </a:t>
            </a:r>
            <a:r>
              <a:rPr dirty="0" sz="1100" spc="-10">
                <a:solidFill>
                  <a:srgbClr val="7E7E7E"/>
                </a:solidFill>
                <a:latin typeface="Calibri"/>
                <a:cs typeface="Calibri"/>
              </a:rPr>
              <a:t>Communication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0749" rIns="0" bIns="0" rtlCol="0" vert="horz">
            <a:spAutoFit/>
          </a:bodyPr>
          <a:lstStyle/>
          <a:p>
            <a:pPr marL="833119">
              <a:lnSpc>
                <a:spcPts val="4140"/>
              </a:lnSpc>
              <a:spcBef>
                <a:spcPts val="105"/>
              </a:spcBef>
            </a:pPr>
            <a:r>
              <a:rPr dirty="0"/>
              <a:t>Comunicación,</a:t>
            </a:r>
            <a:r>
              <a:rPr dirty="0" spc="-430"/>
              <a:t> </a:t>
            </a:r>
            <a:r>
              <a:rPr dirty="0"/>
              <a:t>RSC</a:t>
            </a:r>
            <a:r>
              <a:rPr dirty="0" spc="-425"/>
              <a:t> </a:t>
            </a:r>
            <a:r>
              <a:rPr dirty="0"/>
              <a:t>y</a:t>
            </a:r>
            <a:r>
              <a:rPr dirty="0" spc="-305"/>
              <a:t> </a:t>
            </a:r>
            <a:r>
              <a:rPr dirty="0"/>
              <a:t>Relaciones</a:t>
            </a:r>
            <a:r>
              <a:rPr dirty="0" spc="-509"/>
              <a:t> </a:t>
            </a:r>
            <a:r>
              <a:rPr dirty="0" spc="-10"/>
              <a:t>Institucionales</a:t>
            </a:r>
          </a:p>
          <a:p>
            <a:pPr marL="689610">
              <a:lnSpc>
                <a:spcPts val="4140"/>
              </a:lnSpc>
            </a:pPr>
            <a:r>
              <a:rPr dirty="0">
                <a:solidFill>
                  <a:srgbClr val="7E7E7E"/>
                </a:solidFill>
              </a:rPr>
              <a:t>|</a:t>
            </a:r>
            <a:r>
              <a:rPr dirty="0" spc="-355">
                <a:solidFill>
                  <a:srgbClr val="7E7E7E"/>
                </a:solidFill>
              </a:rPr>
              <a:t> </a:t>
            </a:r>
            <a:r>
              <a:rPr dirty="0">
                <a:solidFill>
                  <a:srgbClr val="7E7E7E"/>
                </a:solidFill>
              </a:rPr>
              <a:t>Communication,</a:t>
            </a:r>
            <a:r>
              <a:rPr dirty="0" spc="-400">
                <a:solidFill>
                  <a:srgbClr val="7E7E7E"/>
                </a:solidFill>
              </a:rPr>
              <a:t> </a:t>
            </a:r>
            <a:r>
              <a:rPr dirty="0">
                <a:solidFill>
                  <a:srgbClr val="7E7E7E"/>
                </a:solidFill>
              </a:rPr>
              <a:t>CSR</a:t>
            </a:r>
            <a:r>
              <a:rPr dirty="0" spc="-350">
                <a:solidFill>
                  <a:srgbClr val="7E7E7E"/>
                </a:solidFill>
              </a:rPr>
              <a:t> </a:t>
            </a:r>
            <a:r>
              <a:rPr dirty="0">
                <a:solidFill>
                  <a:srgbClr val="7E7E7E"/>
                </a:solidFill>
              </a:rPr>
              <a:t>and</a:t>
            </a:r>
            <a:r>
              <a:rPr dirty="0" spc="-385">
                <a:solidFill>
                  <a:srgbClr val="7E7E7E"/>
                </a:solidFill>
              </a:rPr>
              <a:t> </a:t>
            </a:r>
            <a:r>
              <a:rPr dirty="0">
                <a:solidFill>
                  <a:srgbClr val="7E7E7E"/>
                </a:solidFill>
              </a:rPr>
              <a:t>Institutional</a:t>
            </a:r>
            <a:r>
              <a:rPr dirty="0" spc="-445">
                <a:solidFill>
                  <a:srgbClr val="7E7E7E"/>
                </a:solidFill>
              </a:rPr>
              <a:t> </a:t>
            </a:r>
            <a:r>
              <a:rPr dirty="0" spc="-10">
                <a:solidFill>
                  <a:srgbClr val="7E7E7E"/>
                </a:solidFill>
              </a:rPr>
              <a:t>Relations</a:t>
            </a:r>
          </a:p>
        </p:txBody>
      </p:sp>
      <p:sp>
        <p:nvSpPr>
          <p:cNvPr id="9" name="object 9" descr=""/>
          <p:cNvSpPr txBox="1"/>
          <p:nvPr/>
        </p:nvSpPr>
        <p:spPr>
          <a:xfrm>
            <a:off x="5258815" y="1908276"/>
            <a:ext cx="1875155" cy="738505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dirty="0" sz="1550">
                <a:latin typeface="Calibri"/>
                <a:cs typeface="Calibri"/>
              </a:rPr>
              <a:t>Virginia</a:t>
            </a:r>
            <a:r>
              <a:rPr dirty="0" sz="1550" spc="20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Ródenas</a:t>
            </a:r>
            <a:r>
              <a:rPr dirty="0" sz="1550" spc="155">
                <a:latin typeface="Calibri"/>
                <a:cs typeface="Calibri"/>
              </a:rPr>
              <a:t> </a:t>
            </a:r>
            <a:r>
              <a:rPr dirty="0" sz="1550" spc="-20">
                <a:latin typeface="Calibri"/>
                <a:cs typeface="Calibri"/>
              </a:rPr>
              <a:t>Parra</a:t>
            </a:r>
            <a:endParaRPr sz="1550">
              <a:latin typeface="Calibri"/>
              <a:cs typeface="Calibri"/>
            </a:endParaRPr>
          </a:p>
          <a:p>
            <a:pPr marL="39370">
              <a:lnSpc>
                <a:spcPct val="100000"/>
              </a:lnSpc>
              <a:spcBef>
                <a:spcPts val="370"/>
              </a:spcBef>
            </a:pP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Comunicación,</a:t>
            </a:r>
            <a:r>
              <a:rPr dirty="0" sz="1100" spc="-4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RSC</a:t>
            </a:r>
            <a:r>
              <a:rPr dirty="0" sz="1100" spc="-70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5D5D"/>
                </a:solidFill>
                <a:latin typeface="Calibri"/>
                <a:cs typeface="Calibri"/>
              </a:rPr>
              <a:t>y</a:t>
            </a:r>
            <a:r>
              <a:rPr dirty="0" sz="1100" spc="254">
                <a:solidFill>
                  <a:srgbClr val="FF5D5D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FF5D5D"/>
                </a:solidFill>
                <a:latin typeface="Calibri"/>
                <a:cs typeface="Calibri"/>
              </a:rPr>
              <a:t>RRII</a:t>
            </a:r>
            <a:endParaRPr sz="1100">
              <a:latin typeface="Calibri"/>
              <a:cs typeface="Calibri"/>
            </a:endParaRPr>
          </a:p>
          <a:p>
            <a:pPr marL="34925">
              <a:lnSpc>
                <a:spcPct val="100000"/>
              </a:lnSpc>
              <a:spcBef>
                <a:spcPts val="240"/>
              </a:spcBef>
            </a:pP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Communication,</a:t>
            </a:r>
            <a:r>
              <a:rPr dirty="0" sz="1100" spc="-5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CSR</a:t>
            </a:r>
            <a:r>
              <a:rPr dirty="0" sz="1100" spc="21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dirty="0" sz="1100" spc="-45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7E7E7E"/>
                </a:solidFill>
                <a:latin typeface="Calibri"/>
                <a:cs typeface="Calibri"/>
              </a:rPr>
              <a:t>IIRR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2022-07-11T10:36:46Z</dcterms:created>
  <dcterms:modified xsi:type="dcterms:W3CDTF">2022-07-11T10:36:46Z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2022-06-01T00:00:00Z</vt:filetime>
  </property>
  <property fmtid="{D5CDD505-2E9C-101B-9397-08002B2CF9AE}" pid="3" name="LastSaved">
    <vt:filetime>2022-07-11T00:00:00Z</vt:filetime>
  </property>
</Properties>
</file>